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5" r:id="rId2"/>
    <p:sldId id="315" r:id="rId3"/>
    <p:sldId id="319" r:id="rId4"/>
    <p:sldId id="326" r:id="rId5"/>
    <p:sldId id="324" r:id="rId6"/>
    <p:sldId id="263" r:id="rId7"/>
    <p:sldId id="308" r:id="rId8"/>
    <p:sldId id="307" r:id="rId9"/>
    <p:sldId id="325" r:id="rId10"/>
    <p:sldId id="323" r:id="rId11"/>
    <p:sldId id="320" r:id="rId12"/>
    <p:sldId id="322" r:id="rId1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868"/>
    <a:srgbClr val="44546A"/>
    <a:srgbClr val="C00000"/>
    <a:srgbClr val="FFFFFF"/>
    <a:srgbClr val="1F74AD"/>
    <a:srgbClr val="1841B4"/>
    <a:srgbClr val="1B34B1"/>
    <a:srgbClr val="1204C8"/>
    <a:srgbClr val="8A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22455-5F0D-46E9-9F5D-0E807B46BA50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lv-LV"/>
        </a:p>
      </dgm:t>
    </dgm:pt>
    <dgm:pt modelId="{97316088-AFE6-4A64-AC7D-B5D282B9AFEF}">
      <dgm:prSet phldrT="[Text]"/>
      <dgm:spPr>
        <a:solidFill>
          <a:schemeClr val="bg1">
            <a:alpha val="90000"/>
          </a:schemeClr>
        </a:solidFill>
        <a:ln w="25400">
          <a:solidFill>
            <a:schemeClr val="tx2"/>
          </a:solidFill>
        </a:ln>
      </dgm:spPr>
      <dgm:t>
        <a:bodyPr/>
        <a:lstStyle/>
        <a:p>
          <a:r>
            <a:rPr lang="lv-LV" dirty="0">
              <a:solidFill>
                <a:srgbClr val="213868"/>
              </a:solidFill>
            </a:rPr>
            <a:t>NAP</a:t>
          </a:r>
        </a:p>
      </dgm:t>
    </dgm:pt>
    <dgm:pt modelId="{AA4308CF-0DF3-48EE-A787-21FA5C40BD26}" type="parTrans" cxnId="{AF02F682-4C40-44DA-9677-66BEB9784277}">
      <dgm:prSet/>
      <dgm:spPr/>
      <dgm:t>
        <a:bodyPr/>
        <a:lstStyle/>
        <a:p>
          <a:endParaRPr lang="lv-LV"/>
        </a:p>
      </dgm:t>
    </dgm:pt>
    <dgm:pt modelId="{2C1E95E2-74B9-482B-9774-70DDD156F136}" type="sibTrans" cxnId="{AF02F682-4C40-44DA-9677-66BEB9784277}">
      <dgm:prSet/>
      <dgm:spPr/>
      <dgm:t>
        <a:bodyPr/>
        <a:lstStyle/>
        <a:p>
          <a:endParaRPr lang="lv-LV"/>
        </a:p>
      </dgm:t>
    </dgm:pt>
    <dgm:pt modelId="{71CF49B5-E991-479E-AD2A-75F24DEC8E9A}">
      <dgm:prSet phldrT="[Text]"/>
      <dgm:spPr/>
      <dgm:t>
        <a:bodyPr/>
        <a:lstStyle/>
        <a:p>
          <a:r>
            <a:rPr lang="lv-LV" dirty="0">
              <a:solidFill>
                <a:schemeClr val="tx2">
                  <a:lumMod val="50000"/>
                </a:schemeClr>
              </a:solidFill>
            </a:rPr>
            <a:t>Nacionālā industriālā politika</a:t>
          </a:r>
        </a:p>
      </dgm:t>
    </dgm:pt>
    <dgm:pt modelId="{10A8DD87-3C8B-4B1F-8E56-518B16F67925}" type="parTrans" cxnId="{D7AC0432-D0AE-42BE-9E65-0D068662DA65}">
      <dgm:prSet/>
      <dgm:spPr/>
      <dgm:t>
        <a:bodyPr/>
        <a:lstStyle/>
        <a:p>
          <a:endParaRPr lang="lv-LV"/>
        </a:p>
      </dgm:t>
    </dgm:pt>
    <dgm:pt modelId="{9FA5DCF2-ABD9-42DC-9299-CF566458AD52}" type="sibTrans" cxnId="{D7AC0432-D0AE-42BE-9E65-0D068662DA65}">
      <dgm:prSet/>
      <dgm:spPr/>
      <dgm:t>
        <a:bodyPr/>
        <a:lstStyle/>
        <a:p>
          <a:endParaRPr lang="lv-LV"/>
        </a:p>
      </dgm:t>
    </dgm:pt>
    <dgm:pt modelId="{D89E91E3-4095-43F6-9E43-BB6D1ACAE306}">
      <dgm:prSet phldrT="[Text]" phldr="1"/>
      <dgm:spPr/>
      <dgm:t>
        <a:bodyPr/>
        <a:lstStyle/>
        <a:p>
          <a:endParaRPr lang="lv-LV" dirty="0"/>
        </a:p>
      </dgm:t>
    </dgm:pt>
    <dgm:pt modelId="{4A018174-A7FF-434F-AB3B-13EF7B509421}" type="parTrans" cxnId="{3C1C03C4-C675-42B0-84F3-8497305A107C}">
      <dgm:prSet/>
      <dgm:spPr/>
      <dgm:t>
        <a:bodyPr/>
        <a:lstStyle/>
        <a:p>
          <a:endParaRPr lang="lv-LV"/>
        </a:p>
      </dgm:t>
    </dgm:pt>
    <dgm:pt modelId="{987E1DBC-44EA-4AB6-8037-BA8DCC6618F6}" type="sibTrans" cxnId="{3C1C03C4-C675-42B0-84F3-8497305A107C}">
      <dgm:prSet/>
      <dgm:spPr/>
      <dgm:t>
        <a:bodyPr/>
        <a:lstStyle/>
        <a:p>
          <a:endParaRPr lang="lv-LV"/>
        </a:p>
      </dgm:t>
    </dgm:pt>
    <dgm:pt modelId="{8E36DB74-8FED-4EAC-BBA2-6A8BE3F47934}">
      <dgm:prSet phldrT="[Text]" phldr="1"/>
      <dgm:spPr/>
      <dgm:t>
        <a:bodyPr/>
        <a:lstStyle/>
        <a:p>
          <a:endParaRPr lang="lv-LV"/>
        </a:p>
      </dgm:t>
    </dgm:pt>
    <dgm:pt modelId="{8B7D73B5-174C-4D7D-86E8-291DDB0D7C18}" type="parTrans" cxnId="{9C2D2A30-ECF8-4463-BA7F-0B220983C6C7}">
      <dgm:prSet/>
      <dgm:spPr/>
      <dgm:t>
        <a:bodyPr/>
        <a:lstStyle/>
        <a:p>
          <a:endParaRPr lang="lv-LV"/>
        </a:p>
      </dgm:t>
    </dgm:pt>
    <dgm:pt modelId="{16757E46-AABE-4A65-8EBA-529B15224DFF}" type="sibTrans" cxnId="{9C2D2A30-ECF8-4463-BA7F-0B220983C6C7}">
      <dgm:prSet/>
      <dgm:spPr/>
      <dgm:t>
        <a:bodyPr/>
        <a:lstStyle/>
        <a:p>
          <a:endParaRPr lang="lv-LV"/>
        </a:p>
      </dgm:t>
    </dgm:pt>
    <dgm:pt modelId="{0B6AB5DA-3EA7-4A17-983C-66957AC97AD2}">
      <dgm:prSet phldrT="[Text]" phldr="1"/>
      <dgm:spPr/>
      <dgm:t>
        <a:bodyPr/>
        <a:lstStyle/>
        <a:p>
          <a:endParaRPr lang="lv-LV"/>
        </a:p>
      </dgm:t>
    </dgm:pt>
    <dgm:pt modelId="{2EA798F6-AF38-4C69-BF4D-4DDDB32B95AD}" type="parTrans" cxnId="{875A2A72-6896-43B6-800B-70BF0914F5AC}">
      <dgm:prSet/>
      <dgm:spPr/>
      <dgm:t>
        <a:bodyPr/>
        <a:lstStyle/>
        <a:p>
          <a:endParaRPr lang="lv-LV"/>
        </a:p>
      </dgm:t>
    </dgm:pt>
    <dgm:pt modelId="{853D1C9C-43DE-4314-94C6-FABF7CC17495}" type="sibTrans" cxnId="{875A2A72-6896-43B6-800B-70BF0914F5AC}">
      <dgm:prSet/>
      <dgm:spPr/>
      <dgm:t>
        <a:bodyPr/>
        <a:lstStyle/>
        <a:p>
          <a:endParaRPr lang="lv-LV"/>
        </a:p>
      </dgm:t>
    </dgm:pt>
    <dgm:pt modelId="{D973667D-25FE-4F1A-B962-77A06BF86842}">
      <dgm:prSet phldrT="[Text]" phldr="1"/>
      <dgm:spPr/>
      <dgm:t>
        <a:bodyPr/>
        <a:lstStyle/>
        <a:p>
          <a:endParaRPr lang="lv-LV"/>
        </a:p>
      </dgm:t>
    </dgm:pt>
    <dgm:pt modelId="{3A7A58ED-4645-417A-BDE4-61F895C4418B}" type="parTrans" cxnId="{16E4F36B-AFFE-4E13-886E-B4DB9C8EF32E}">
      <dgm:prSet/>
      <dgm:spPr/>
      <dgm:t>
        <a:bodyPr/>
        <a:lstStyle/>
        <a:p>
          <a:endParaRPr lang="lv-LV"/>
        </a:p>
      </dgm:t>
    </dgm:pt>
    <dgm:pt modelId="{968F01B6-8687-478A-B1B2-7EF015BF07C1}" type="sibTrans" cxnId="{16E4F36B-AFFE-4E13-886E-B4DB9C8EF32E}">
      <dgm:prSet/>
      <dgm:spPr/>
      <dgm:t>
        <a:bodyPr/>
        <a:lstStyle/>
        <a:p>
          <a:endParaRPr lang="lv-LV"/>
        </a:p>
      </dgm:t>
    </dgm:pt>
    <dgm:pt modelId="{093D67BD-8154-4508-BC77-4EA5DA170A39}">
      <dgm:prSet phldrT="[Text]" phldr="1"/>
      <dgm:spPr/>
      <dgm:t>
        <a:bodyPr/>
        <a:lstStyle/>
        <a:p>
          <a:endParaRPr lang="lv-LV"/>
        </a:p>
      </dgm:t>
    </dgm:pt>
    <dgm:pt modelId="{794C0B14-9A6C-4E57-B154-539E2D4CB636}" type="parTrans" cxnId="{21D67CBE-DE33-4728-AD25-BDC8C3D5D1E4}">
      <dgm:prSet/>
      <dgm:spPr/>
      <dgm:t>
        <a:bodyPr/>
        <a:lstStyle/>
        <a:p>
          <a:endParaRPr lang="lv-LV"/>
        </a:p>
      </dgm:t>
    </dgm:pt>
    <dgm:pt modelId="{DC455E1D-E138-4919-B05D-02864DA72ABD}" type="sibTrans" cxnId="{21D67CBE-DE33-4728-AD25-BDC8C3D5D1E4}">
      <dgm:prSet/>
      <dgm:spPr/>
      <dgm:t>
        <a:bodyPr/>
        <a:lstStyle/>
        <a:p>
          <a:endParaRPr lang="lv-LV"/>
        </a:p>
      </dgm:t>
    </dgm:pt>
    <dgm:pt modelId="{AB4661AF-1F15-48CD-9770-2C8853C7F834}">
      <dgm:prSet phldrT="[Text]" phldr="1"/>
      <dgm:spPr/>
      <dgm:t>
        <a:bodyPr/>
        <a:lstStyle/>
        <a:p>
          <a:endParaRPr lang="lv-LV"/>
        </a:p>
      </dgm:t>
    </dgm:pt>
    <dgm:pt modelId="{90556178-7C8B-4B2D-AEE3-4032D5957989}" type="parTrans" cxnId="{72D77939-2CA8-4C3E-B1AC-35D0E1448567}">
      <dgm:prSet/>
      <dgm:spPr/>
      <dgm:t>
        <a:bodyPr/>
        <a:lstStyle/>
        <a:p>
          <a:endParaRPr lang="lv-LV"/>
        </a:p>
      </dgm:t>
    </dgm:pt>
    <dgm:pt modelId="{24B4C545-81DC-47E8-A845-9E0B043CDAC5}" type="sibTrans" cxnId="{72D77939-2CA8-4C3E-B1AC-35D0E1448567}">
      <dgm:prSet/>
      <dgm:spPr/>
      <dgm:t>
        <a:bodyPr/>
        <a:lstStyle/>
        <a:p>
          <a:endParaRPr lang="lv-LV"/>
        </a:p>
      </dgm:t>
    </dgm:pt>
    <dgm:pt modelId="{FB95111C-85C4-40B9-9F5F-2E4E3DB5C7D8}">
      <dgm:prSet phldrT="[Text]"/>
      <dgm:spPr/>
      <dgm:t>
        <a:bodyPr/>
        <a:lstStyle/>
        <a:p>
          <a:r>
            <a:rPr lang="lv-LV" dirty="0">
              <a:solidFill>
                <a:schemeClr val="tx2">
                  <a:lumMod val="50000"/>
                </a:schemeClr>
              </a:solidFill>
            </a:rPr>
            <a:t>Reģionālās attīstības politika</a:t>
          </a:r>
        </a:p>
      </dgm:t>
    </dgm:pt>
    <dgm:pt modelId="{23B52234-C91E-4D80-8D23-1584AAD96F62}" type="parTrans" cxnId="{23EAF69C-2A37-4ADB-9602-B1B3B6C51F1D}">
      <dgm:prSet/>
      <dgm:spPr/>
      <dgm:t>
        <a:bodyPr/>
        <a:lstStyle/>
        <a:p>
          <a:endParaRPr lang="lv-LV"/>
        </a:p>
      </dgm:t>
    </dgm:pt>
    <dgm:pt modelId="{571166ED-57BD-4CA8-B842-3C1418FC706F}" type="sibTrans" cxnId="{23EAF69C-2A37-4ADB-9602-B1B3B6C51F1D}">
      <dgm:prSet/>
      <dgm:spPr/>
      <dgm:t>
        <a:bodyPr/>
        <a:lstStyle/>
        <a:p>
          <a:endParaRPr lang="lv-LV"/>
        </a:p>
      </dgm:t>
    </dgm:pt>
    <dgm:pt modelId="{3B01D3B1-B448-4907-B20B-CFB0A84C8CD8}">
      <dgm:prSet phldrT="[Text]"/>
      <dgm:spPr/>
      <dgm:t>
        <a:bodyPr/>
        <a:lstStyle/>
        <a:p>
          <a:r>
            <a:rPr lang="lv-LV" dirty="0">
              <a:solidFill>
                <a:schemeClr val="tx2">
                  <a:lumMod val="50000"/>
                </a:schemeClr>
              </a:solidFill>
            </a:rPr>
            <a:t>Izglītības un zinātnes politika</a:t>
          </a:r>
        </a:p>
      </dgm:t>
    </dgm:pt>
    <dgm:pt modelId="{34CD788F-B3AC-43DF-A760-E480660C6225}" type="parTrans" cxnId="{680C8C3F-95D9-491F-904A-F0E186F27B80}">
      <dgm:prSet/>
      <dgm:spPr/>
      <dgm:t>
        <a:bodyPr/>
        <a:lstStyle/>
        <a:p>
          <a:endParaRPr lang="lv-LV"/>
        </a:p>
      </dgm:t>
    </dgm:pt>
    <dgm:pt modelId="{E032946E-FC2F-40F4-BCD1-EE9935F9AF91}" type="sibTrans" cxnId="{680C8C3F-95D9-491F-904A-F0E186F27B80}">
      <dgm:prSet/>
      <dgm:spPr/>
      <dgm:t>
        <a:bodyPr/>
        <a:lstStyle/>
        <a:p>
          <a:endParaRPr lang="lv-LV"/>
        </a:p>
      </dgm:t>
    </dgm:pt>
    <dgm:pt modelId="{A60BA643-45A0-4D3A-8AA2-80DD70133E8A}" type="pres">
      <dgm:prSet presAssocID="{E3E22455-5F0D-46E9-9F5D-0E807B46BA50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0905B7F4-4015-4ED0-8AF8-2EE49573CB19}" type="pres">
      <dgm:prSet presAssocID="{97316088-AFE6-4A64-AC7D-B5D282B9AFEF}" presName="Parent" presStyleLbl="node1" presStyleIdx="0" presStyleCnt="2">
        <dgm:presLayoutVars>
          <dgm:chMax val="4"/>
          <dgm:chPref val="3"/>
        </dgm:presLayoutVars>
      </dgm:prSet>
      <dgm:spPr/>
    </dgm:pt>
    <dgm:pt modelId="{0B6EFAFC-6692-43DF-92B5-908312C3265B}" type="pres">
      <dgm:prSet presAssocID="{3B01D3B1-B448-4907-B20B-CFB0A84C8CD8}" presName="Accent" presStyleLbl="node1" presStyleIdx="1" presStyleCnt="2"/>
      <dgm:spPr>
        <a:ln w="25400">
          <a:solidFill>
            <a:schemeClr val="tx2"/>
          </a:solidFill>
        </a:ln>
      </dgm:spPr>
    </dgm:pt>
    <dgm:pt modelId="{5CB00999-79C7-45ED-9D9C-17B19FB5BB8D}" type="pres">
      <dgm:prSet presAssocID="{3B01D3B1-B448-4907-B20B-CFB0A84C8CD8}" presName="Image1" presStyleLbl="fgImgPlace1" presStyleIdx="0" presStyleCnt="3"/>
      <dgm:spPr>
        <a:ln w="25400">
          <a:solidFill>
            <a:schemeClr val="tx2"/>
          </a:solidFill>
        </a:ln>
      </dgm:spPr>
    </dgm:pt>
    <dgm:pt modelId="{45E9A0DE-2DD1-4875-B881-B3D89BD439B5}" type="pres">
      <dgm:prSet presAssocID="{3B01D3B1-B448-4907-B20B-CFB0A84C8CD8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A987BD8-8E75-499B-A76C-17083016BDC9}" type="pres">
      <dgm:prSet presAssocID="{71CF49B5-E991-479E-AD2A-75F24DEC8E9A}" presName="Image2" presStyleCnt="0"/>
      <dgm:spPr/>
    </dgm:pt>
    <dgm:pt modelId="{810FF0B7-BA73-4484-A468-F1C076931068}" type="pres">
      <dgm:prSet presAssocID="{71CF49B5-E991-479E-AD2A-75F24DEC8E9A}" presName="Image" presStyleLbl="fgImgPlace1" presStyleIdx="1" presStyleCnt="3"/>
      <dgm:spPr>
        <a:ln w="25400">
          <a:solidFill>
            <a:schemeClr val="tx2"/>
          </a:solidFill>
        </a:ln>
      </dgm:spPr>
    </dgm:pt>
    <dgm:pt modelId="{B9314A39-AB39-4813-A417-842F5CCF2203}" type="pres">
      <dgm:prSet presAssocID="{71CF49B5-E991-479E-AD2A-75F24DEC8E9A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E320521-2012-4045-9D69-60429CD6EC5C}" type="pres">
      <dgm:prSet presAssocID="{FB95111C-85C4-40B9-9F5F-2E4E3DB5C7D8}" presName="Image3" presStyleCnt="0"/>
      <dgm:spPr/>
    </dgm:pt>
    <dgm:pt modelId="{792F9087-8D93-4251-A13B-E3C9736344F1}" type="pres">
      <dgm:prSet presAssocID="{FB95111C-85C4-40B9-9F5F-2E4E3DB5C7D8}" presName="Image" presStyleLbl="fgImgPlace1" presStyleIdx="2" presStyleCnt="3"/>
      <dgm:spPr>
        <a:ln w="25400">
          <a:solidFill>
            <a:schemeClr val="tx2"/>
          </a:solidFill>
        </a:ln>
      </dgm:spPr>
    </dgm:pt>
    <dgm:pt modelId="{28C27F09-C5B4-4780-924D-E513DE6CA0EA}" type="pres">
      <dgm:prSet presAssocID="{FB95111C-85C4-40B9-9F5F-2E4E3DB5C7D8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F9EE229-2AC5-4963-8E4E-F7E9BB6E942F}" type="presOf" srcId="{3B01D3B1-B448-4907-B20B-CFB0A84C8CD8}" destId="{45E9A0DE-2DD1-4875-B881-B3D89BD439B5}" srcOrd="0" destOrd="0" presId="urn:microsoft.com/office/officeart/2011/layout/RadialPictureList"/>
    <dgm:cxn modelId="{9C2D2A30-ECF8-4463-BA7F-0B220983C6C7}" srcId="{D89E91E3-4095-43F6-9E43-BB6D1ACAE306}" destId="{8E36DB74-8FED-4EAC-BBA2-6A8BE3F47934}" srcOrd="0" destOrd="0" parTransId="{8B7D73B5-174C-4D7D-86E8-291DDB0D7C18}" sibTransId="{16757E46-AABE-4A65-8EBA-529B15224DFF}"/>
    <dgm:cxn modelId="{D7AC0432-D0AE-42BE-9E65-0D068662DA65}" srcId="{97316088-AFE6-4A64-AC7D-B5D282B9AFEF}" destId="{71CF49B5-E991-479E-AD2A-75F24DEC8E9A}" srcOrd="1" destOrd="0" parTransId="{10A8DD87-3C8B-4B1F-8E56-518B16F67925}" sibTransId="{9FA5DCF2-ABD9-42DC-9299-CF566458AD52}"/>
    <dgm:cxn modelId="{A0B84D39-9136-4F94-8BFB-667F2750F235}" type="presOf" srcId="{71CF49B5-E991-479E-AD2A-75F24DEC8E9A}" destId="{B9314A39-AB39-4813-A417-842F5CCF2203}" srcOrd="0" destOrd="0" presId="urn:microsoft.com/office/officeart/2011/layout/RadialPictureList"/>
    <dgm:cxn modelId="{72D77939-2CA8-4C3E-B1AC-35D0E1448567}" srcId="{D973667D-25FE-4F1A-B962-77A06BF86842}" destId="{AB4661AF-1F15-48CD-9770-2C8853C7F834}" srcOrd="1" destOrd="0" parTransId="{90556178-7C8B-4B2D-AEE3-4032D5957989}" sibTransId="{24B4C545-81DC-47E8-A845-9E0B043CDAC5}"/>
    <dgm:cxn modelId="{680C8C3F-95D9-491F-904A-F0E186F27B80}" srcId="{97316088-AFE6-4A64-AC7D-B5D282B9AFEF}" destId="{3B01D3B1-B448-4907-B20B-CFB0A84C8CD8}" srcOrd="0" destOrd="0" parTransId="{34CD788F-B3AC-43DF-A760-E480660C6225}" sibTransId="{E032946E-FC2F-40F4-BCD1-EE9935F9AF91}"/>
    <dgm:cxn modelId="{CB37F244-1FE0-4496-9DC6-EA0E4294566A}" type="presOf" srcId="{E3E22455-5F0D-46E9-9F5D-0E807B46BA50}" destId="{A60BA643-45A0-4D3A-8AA2-80DD70133E8A}" srcOrd="0" destOrd="0" presId="urn:microsoft.com/office/officeart/2011/layout/RadialPictureList"/>
    <dgm:cxn modelId="{DE095E46-8681-4B5A-BB2F-26DDAE8E3F3A}" type="presOf" srcId="{FB95111C-85C4-40B9-9F5F-2E4E3DB5C7D8}" destId="{28C27F09-C5B4-4780-924D-E513DE6CA0EA}" srcOrd="0" destOrd="0" presId="urn:microsoft.com/office/officeart/2011/layout/RadialPictureList"/>
    <dgm:cxn modelId="{219B8C6A-9C0A-4692-8FBB-B7865D5037E2}" type="presOf" srcId="{97316088-AFE6-4A64-AC7D-B5D282B9AFEF}" destId="{0905B7F4-4015-4ED0-8AF8-2EE49573CB19}" srcOrd="0" destOrd="0" presId="urn:microsoft.com/office/officeart/2011/layout/RadialPictureList"/>
    <dgm:cxn modelId="{16E4F36B-AFFE-4E13-886E-B4DB9C8EF32E}" srcId="{E3E22455-5F0D-46E9-9F5D-0E807B46BA50}" destId="{D973667D-25FE-4F1A-B962-77A06BF86842}" srcOrd="2" destOrd="0" parTransId="{3A7A58ED-4645-417A-BDE4-61F895C4418B}" sibTransId="{968F01B6-8687-478A-B1B2-7EF015BF07C1}"/>
    <dgm:cxn modelId="{875A2A72-6896-43B6-800B-70BF0914F5AC}" srcId="{D89E91E3-4095-43F6-9E43-BB6D1ACAE306}" destId="{0B6AB5DA-3EA7-4A17-983C-66957AC97AD2}" srcOrd="1" destOrd="0" parTransId="{2EA798F6-AF38-4C69-BF4D-4DDDB32B95AD}" sibTransId="{853D1C9C-43DE-4314-94C6-FABF7CC17495}"/>
    <dgm:cxn modelId="{AF02F682-4C40-44DA-9677-66BEB9784277}" srcId="{E3E22455-5F0D-46E9-9F5D-0E807B46BA50}" destId="{97316088-AFE6-4A64-AC7D-B5D282B9AFEF}" srcOrd="0" destOrd="0" parTransId="{AA4308CF-0DF3-48EE-A787-21FA5C40BD26}" sibTransId="{2C1E95E2-74B9-482B-9774-70DDD156F136}"/>
    <dgm:cxn modelId="{23EAF69C-2A37-4ADB-9602-B1B3B6C51F1D}" srcId="{97316088-AFE6-4A64-AC7D-B5D282B9AFEF}" destId="{FB95111C-85C4-40B9-9F5F-2E4E3DB5C7D8}" srcOrd="2" destOrd="0" parTransId="{23B52234-C91E-4D80-8D23-1584AAD96F62}" sibTransId="{571166ED-57BD-4CA8-B842-3C1418FC706F}"/>
    <dgm:cxn modelId="{21D67CBE-DE33-4728-AD25-BDC8C3D5D1E4}" srcId="{D973667D-25FE-4F1A-B962-77A06BF86842}" destId="{093D67BD-8154-4508-BC77-4EA5DA170A39}" srcOrd="0" destOrd="0" parTransId="{794C0B14-9A6C-4E57-B154-539E2D4CB636}" sibTransId="{DC455E1D-E138-4919-B05D-02864DA72ABD}"/>
    <dgm:cxn modelId="{3C1C03C4-C675-42B0-84F3-8497305A107C}" srcId="{E3E22455-5F0D-46E9-9F5D-0E807B46BA50}" destId="{D89E91E3-4095-43F6-9E43-BB6D1ACAE306}" srcOrd="1" destOrd="0" parTransId="{4A018174-A7FF-434F-AB3B-13EF7B509421}" sibTransId="{987E1DBC-44EA-4AB6-8037-BA8DCC6618F6}"/>
    <dgm:cxn modelId="{79F6B0B7-0991-439D-90A4-1231582B6E5A}" type="presParOf" srcId="{A60BA643-45A0-4D3A-8AA2-80DD70133E8A}" destId="{0905B7F4-4015-4ED0-8AF8-2EE49573CB19}" srcOrd="0" destOrd="0" presId="urn:microsoft.com/office/officeart/2011/layout/RadialPictureList"/>
    <dgm:cxn modelId="{18B9D09B-7D98-4BA1-B5B5-5A6B58DC157F}" type="presParOf" srcId="{A60BA643-45A0-4D3A-8AA2-80DD70133E8A}" destId="{0B6EFAFC-6692-43DF-92B5-908312C3265B}" srcOrd="1" destOrd="0" presId="urn:microsoft.com/office/officeart/2011/layout/RadialPictureList"/>
    <dgm:cxn modelId="{103A5B4A-2D75-4B15-9F65-0D2EFB0A9967}" type="presParOf" srcId="{A60BA643-45A0-4D3A-8AA2-80DD70133E8A}" destId="{5CB00999-79C7-45ED-9D9C-17B19FB5BB8D}" srcOrd="2" destOrd="0" presId="urn:microsoft.com/office/officeart/2011/layout/RadialPictureList"/>
    <dgm:cxn modelId="{2D7F7E7A-5F3D-4C80-88E4-B21A1426C037}" type="presParOf" srcId="{A60BA643-45A0-4D3A-8AA2-80DD70133E8A}" destId="{45E9A0DE-2DD1-4875-B881-B3D89BD439B5}" srcOrd="3" destOrd="0" presId="urn:microsoft.com/office/officeart/2011/layout/RadialPictureList"/>
    <dgm:cxn modelId="{DB3BD529-C671-485A-991D-C9248A2CC354}" type="presParOf" srcId="{A60BA643-45A0-4D3A-8AA2-80DD70133E8A}" destId="{8A987BD8-8E75-499B-A76C-17083016BDC9}" srcOrd="4" destOrd="0" presId="urn:microsoft.com/office/officeart/2011/layout/RadialPictureList"/>
    <dgm:cxn modelId="{6D01498A-3687-49D7-AF5B-7BA019BBC06A}" type="presParOf" srcId="{8A987BD8-8E75-499B-A76C-17083016BDC9}" destId="{810FF0B7-BA73-4484-A468-F1C076931068}" srcOrd="0" destOrd="0" presId="urn:microsoft.com/office/officeart/2011/layout/RadialPictureList"/>
    <dgm:cxn modelId="{BFD9A7C1-9939-40AF-A44E-4DD2D29FBA17}" type="presParOf" srcId="{A60BA643-45A0-4D3A-8AA2-80DD70133E8A}" destId="{B9314A39-AB39-4813-A417-842F5CCF2203}" srcOrd="5" destOrd="0" presId="urn:microsoft.com/office/officeart/2011/layout/RadialPictureList"/>
    <dgm:cxn modelId="{9F2D2A16-925C-4D54-87B3-3A42E331F6C8}" type="presParOf" srcId="{A60BA643-45A0-4D3A-8AA2-80DD70133E8A}" destId="{4E320521-2012-4045-9D69-60429CD6EC5C}" srcOrd="6" destOrd="0" presId="urn:microsoft.com/office/officeart/2011/layout/RadialPictureList"/>
    <dgm:cxn modelId="{5A9CC8D1-271D-4ABD-828C-85650CDBF132}" type="presParOf" srcId="{4E320521-2012-4045-9D69-60429CD6EC5C}" destId="{792F9087-8D93-4251-A13B-E3C9736344F1}" srcOrd="0" destOrd="0" presId="urn:microsoft.com/office/officeart/2011/layout/RadialPictureList"/>
    <dgm:cxn modelId="{8FD38685-3BF4-42C1-AC30-553755BB830A}" type="presParOf" srcId="{A60BA643-45A0-4D3A-8AA2-80DD70133E8A}" destId="{28C27F09-C5B4-4780-924D-E513DE6CA0EA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8242D1-B344-4E6A-96D9-D2D0CE287C2E}" type="doc">
      <dgm:prSet loTypeId="urn:diagrams.loki3.com/BracketList" loCatId="officeonlin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9D17823C-784F-4B60-8E41-35FD138366E1}">
      <dgm:prSet phldrT="[Text]" phldr="1" custT="1"/>
      <dgm:spPr/>
      <dgm:t>
        <a:bodyPr/>
        <a:lstStyle/>
        <a:p>
          <a:endParaRPr lang="lv-LV" sz="2000" dirty="0"/>
        </a:p>
      </dgm:t>
    </dgm:pt>
    <dgm:pt modelId="{29CA30B3-AB0A-49A8-9C0D-4A26BF24A90B}" type="parTrans" cxnId="{99292651-F9A0-4E19-BD16-22CB66C7726F}">
      <dgm:prSet/>
      <dgm:spPr/>
      <dgm:t>
        <a:bodyPr/>
        <a:lstStyle/>
        <a:p>
          <a:endParaRPr lang="lv-LV" sz="2000"/>
        </a:p>
      </dgm:t>
    </dgm:pt>
    <dgm:pt modelId="{D240FD5E-E520-4231-8C3D-86F7A770C9F3}" type="sibTrans" cxnId="{99292651-F9A0-4E19-BD16-22CB66C7726F}">
      <dgm:prSet/>
      <dgm:spPr/>
      <dgm:t>
        <a:bodyPr/>
        <a:lstStyle/>
        <a:p>
          <a:endParaRPr lang="lv-LV" sz="2000"/>
        </a:p>
      </dgm:t>
    </dgm:pt>
    <dgm:pt modelId="{CC4CCBE1-1AF6-4EA0-929C-0206DCCE7706}">
      <dgm:prSet phldrT="[Text]" custT="1"/>
      <dgm:spPr>
        <a:solidFill>
          <a:schemeClr val="bg1">
            <a:alpha val="71000"/>
          </a:schemeClr>
        </a:solidFill>
        <a:ln w="25400">
          <a:solidFill>
            <a:schemeClr val="tx2"/>
          </a:solidFill>
        </a:ln>
      </dgm:spPr>
      <dgm:t>
        <a:bodyPr/>
        <a:lstStyle/>
        <a:p>
          <a:r>
            <a:rPr lang="lv-LV" sz="2000" dirty="0">
              <a:solidFill>
                <a:srgbClr val="213868"/>
              </a:solidFill>
            </a:rPr>
            <a:t>Inovācijas politika</a:t>
          </a:r>
        </a:p>
      </dgm:t>
    </dgm:pt>
    <dgm:pt modelId="{BA6158B7-13F3-4F9A-AC33-95001C189D14}" type="parTrans" cxnId="{3A2A948E-2D4F-4BCC-9627-BEEF95209AB0}">
      <dgm:prSet/>
      <dgm:spPr/>
      <dgm:t>
        <a:bodyPr/>
        <a:lstStyle/>
        <a:p>
          <a:endParaRPr lang="lv-LV" sz="2000"/>
        </a:p>
      </dgm:t>
    </dgm:pt>
    <dgm:pt modelId="{22724DCB-6BCC-4C98-B92B-74299D20C18E}" type="sibTrans" cxnId="{3A2A948E-2D4F-4BCC-9627-BEEF95209AB0}">
      <dgm:prSet/>
      <dgm:spPr/>
      <dgm:t>
        <a:bodyPr/>
        <a:lstStyle/>
        <a:p>
          <a:endParaRPr lang="lv-LV" sz="2000"/>
        </a:p>
      </dgm:t>
    </dgm:pt>
    <dgm:pt modelId="{F144FC48-015B-482A-8BB3-1C6B1529C2E1}">
      <dgm:prSet phldrT="[Text]" custT="1"/>
      <dgm:spPr>
        <a:solidFill>
          <a:schemeClr val="bg1">
            <a:alpha val="71000"/>
          </a:schemeClr>
        </a:solidFill>
        <a:ln w="25400">
          <a:solidFill>
            <a:schemeClr val="tx2"/>
          </a:solidFill>
        </a:ln>
      </dgm:spPr>
      <dgm:t>
        <a:bodyPr/>
        <a:lstStyle/>
        <a:p>
          <a:r>
            <a:rPr lang="lv-LV" sz="2000" dirty="0">
              <a:solidFill>
                <a:srgbClr val="213868"/>
              </a:solidFill>
            </a:rPr>
            <a:t>Eksporta politika</a:t>
          </a:r>
        </a:p>
      </dgm:t>
    </dgm:pt>
    <dgm:pt modelId="{898EF863-C8E1-4C67-959E-36E81EB2ABAA}" type="parTrans" cxnId="{D2F62441-4942-4759-94B5-266257EB40C2}">
      <dgm:prSet/>
      <dgm:spPr/>
      <dgm:t>
        <a:bodyPr/>
        <a:lstStyle/>
        <a:p>
          <a:endParaRPr lang="lv-LV" sz="2000"/>
        </a:p>
      </dgm:t>
    </dgm:pt>
    <dgm:pt modelId="{AFB7A2B6-737A-4831-ACCF-08FFABFEDCED}" type="sibTrans" cxnId="{D2F62441-4942-4759-94B5-266257EB40C2}">
      <dgm:prSet/>
      <dgm:spPr/>
      <dgm:t>
        <a:bodyPr/>
        <a:lstStyle/>
        <a:p>
          <a:endParaRPr lang="lv-LV" sz="2000"/>
        </a:p>
      </dgm:t>
    </dgm:pt>
    <dgm:pt modelId="{C3A053B8-DF88-44D1-9938-CA734C1353DE}">
      <dgm:prSet phldrT="[Text]" custT="1"/>
      <dgm:spPr>
        <a:solidFill>
          <a:schemeClr val="bg1">
            <a:alpha val="71000"/>
          </a:schemeClr>
        </a:solidFill>
        <a:ln w="25400">
          <a:solidFill>
            <a:schemeClr val="tx2"/>
          </a:solidFill>
        </a:ln>
      </dgm:spPr>
      <dgm:t>
        <a:bodyPr/>
        <a:lstStyle/>
        <a:p>
          <a:r>
            <a:rPr lang="lv-LV" sz="2000" dirty="0">
              <a:solidFill>
                <a:srgbClr val="213868"/>
              </a:solidFill>
            </a:rPr>
            <a:t>Investīciju piesaistes politika</a:t>
          </a:r>
        </a:p>
      </dgm:t>
    </dgm:pt>
    <dgm:pt modelId="{2378A361-5D34-416B-88F2-B3641FB94081}" type="parTrans" cxnId="{FA079816-862F-490A-BCAF-09ACA2122366}">
      <dgm:prSet/>
      <dgm:spPr/>
      <dgm:t>
        <a:bodyPr/>
        <a:lstStyle/>
        <a:p>
          <a:endParaRPr lang="lv-LV" sz="2000"/>
        </a:p>
      </dgm:t>
    </dgm:pt>
    <dgm:pt modelId="{E692B376-C29B-466C-AD0E-1702C31C8E2D}" type="sibTrans" cxnId="{FA079816-862F-490A-BCAF-09ACA2122366}">
      <dgm:prSet/>
      <dgm:spPr/>
      <dgm:t>
        <a:bodyPr/>
        <a:lstStyle/>
        <a:p>
          <a:endParaRPr lang="lv-LV" sz="2000"/>
        </a:p>
      </dgm:t>
    </dgm:pt>
    <dgm:pt modelId="{AA2A15CE-6BED-434F-9B76-E5AE835BC717}">
      <dgm:prSet phldrT="[Text]" custT="1"/>
      <dgm:spPr>
        <a:solidFill>
          <a:schemeClr val="bg1">
            <a:alpha val="71000"/>
          </a:schemeClr>
        </a:solidFill>
        <a:ln w="25400">
          <a:solidFill>
            <a:schemeClr val="tx2"/>
          </a:solidFill>
        </a:ln>
      </dgm:spPr>
      <dgm:t>
        <a:bodyPr/>
        <a:lstStyle/>
        <a:p>
          <a:r>
            <a:rPr lang="lv-LV" sz="2000" dirty="0">
              <a:solidFill>
                <a:srgbClr val="213868"/>
              </a:solidFill>
            </a:rPr>
            <a:t>Tūrisma politika</a:t>
          </a:r>
        </a:p>
      </dgm:t>
    </dgm:pt>
    <dgm:pt modelId="{BDAF4AC7-A77E-444C-B396-C79576A43EB3}" type="parTrans" cxnId="{5C3D9CDA-CF0A-44DB-8AC0-BA2970FC94BF}">
      <dgm:prSet/>
      <dgm:spPr/>
      <dgm:t>
        <a:bodyPr/>
        <a:lstStyle/>
        <a:p>
          <a:endParaRPr lang="lv-LV" sz="2000"/>
        </a:p>
      </dgm:t>
    </dgm:pt>
    <dgm:pt modelId="{082318A5-36E5-4C43-81B4-0331B9FBE585}" type="sibTrans" cxnId="{5C3D9CDA-CF0A-44DB-8AC0-BA2970FC94BF}">
      <dgm:prSet/>
      <dgm:spPr/>
      <dgm:t>
        <a:bodyPr/>
        <a:lstStyle/>
        <a:p>
          <a:endParaRPr lang="lv-LV" sz="2000"/>
        </a:p>
      </dgm:t>
    </dgm:pt>
    <dgm:pt modelId="{E83BD6D3-C77B-460A-9792-4BB0016B26C7}">
      <dgm:prSet phldrT="[Text]" custT="1"/>
      <dgm:spPr>
        <a:solidFill>
          <a:schemeClr val="bg1">
            <a:alpha val="71000"/>
          </a:schemeClr>
        </a:solidFill>
        <a:ln w="25400">
          <a:solidFill>
            <a:schemeClr val="tx2"/>
          </a:solidFill>
        </a:ln>
      </dgm:spPr>
      <dgm:t>
        <a:bodyPr/>
        <a:lstStyle/>
        <a:p>
          <a:r>
            <a:rPr lang="lv-LV" sz="2000" dirty="0">
              <a:solidFill>
                <a:srgbClr val="213868"/>
              </a:solidFill>
            </a:rPr>
            <a:t>Viedās specializācijas stratēģija</a:t>
          </a:r>
        </a:p>
      </dgm:t>
    </dgm:pt>
    <dgm:pt modelId="{C7A252CE-E419-4C05-9A78-134787C8AB52}" type="parTrans" cxnId="{332C1D76-6467-4CEF-81CF-989950A59109}">
      <dgm:prSet/>
      <dgm:spPr/>
      <dgm:t>
        <a:bodyPr/>
        <a:lstStyle/>
        <a:p>
          <a:endParaRPr lang="lv-LV"/>
        </a:p>
      </dgm:t>
    </dgm:pt>
    <dgm:pt modelId="{44B98461-0CE9-4429-9CB7-F7769C2FC79E}" type="sibTrans" cxnId="{332C1D76-6467-4CEF-81CF-989950A59109}">
      <dgm:prSet/>
      <dgm:spPr/>
      <dgm:t>
        <a:bodyPr/>
        <a:lstStyle/>
        <a:p>
          <a:endParaRPr lang="lv-LV"/>
        </a:p>
      </dgm:t>
    </dgm:pt>
    <dgm:pt modelId="{19ED8CFD-4DAF-4AB5-8617-EC45BBE7EEA3}" type="pres">
      <dgm:prSet presAssocID="{668242D1-B344-4E6A-96D9-D2D0CE287C2E}" presName="Name0" presStyleCnt="0">
        <dgm:presLayoutVars>
          <dgm:dir/>
          <dgm:animLvl val="lvl"/>
          <dgm:resizeHandles val="exact"/>
        </dgm:presLayoutVars>
      </dgm:prSet>
      <dgm:spPr/>
    </dgm:pt>
    <dgm:pt modelId="{042059C7-EB26-47EF-A9B1-13B7749A5444}" type="pres">
      <dgm:prSet presAssocID="{9D17823C-784F-4B60-8E41-35FD138366E1}" presName="linNode" presStyleCnt="0"/>
      <dgm:spPr/>
    </dgm:pt>
    <dgm:pt modelId="{A0F264A3-23C8-4241-95D5-12E963DE940E}" type="pres">
      <dgm:prSet presAssocID="{9D17823C-784F-4B60-8E41-35FD138366E1}" presName="parTx" presStyleLbl="revTx" presStyleIdx="0" presStyleCnt="1">
        <dgm:presLayoutVars>
          <dgm:chMax val="1"/>
          <dgm:bulletEnabled val="1"/>
        </dgm:presLayoutVars>
      </dgm:prSet>
      <dgm:spPr/>
    </dgm:pt>
    <dgm:pt modelId="{5DC740FC-2546-49CF-B271-2C114AF2B2B0}" type="pres">
      <dgm:prSet presAssocID="{9D17823C-784F-4B60-8E41-35FD138366E1}" presName="bracket" presStyleLbl="parChTrans1D1" presStyleIdx="0" presStyleCnt="1"/>
      <dgm:spPr/>
    </dgm:pt>
    <dgm:pt modelId="{71387908-76B4-4CA2-90A2-261D85ACEFE6}" type="pres">
      <dgm:prSet presAssocID="{9D17823C-784F-4B60-8E41-35FD138366E1}" presName="spH" presStyleCnt="0"/>
      <dgm:spPr/>
    </dgm:pt>
    <dgm:pt modelId="{7DBDCFC0-0756-4AC0-8490-FC562AB795E1}" type="pres">
      <dgm:prSet presAssocID="{9D17823C-784F-4B60-8E41-35FD138366E1}" presName="desTx" presStyleLbl="node1" presStyleIdx="0" presStyleCnt="1">
        <dgm:presLayoutVars>
          <dgm:bulletEnabled val="1"/>
        </dgm:presLayoutVars>
      </dgm:prSet>
      <dgm:spPr/>
    </dgm:pt>
  </dgm:ptLst>
  <dgm:cxnLst>
    <dgm:cxn modelId="{F9F45C07-D123-436E-A1D0-3B3101143170}" type="presOf" srcId="{668242D1-B344-4E6A-96D9-D2D0CE287C2E}" destId="{19ED8CFD-4DAF-4AB5-8617-EC45BBE7EEA3}" srcOrd="0" destOrd="0" presId="urn:diagrams.loki3.com/BracketList"/>
    <dgm:cxn modelId="{FA079816-862F-490A-BCAF-09ACA2122366}" srcId="{9D17823C-784F-4B60-8E41-35FD138366E1}" destId="{C3A053B8-DF88-44D1-9938-CA734C1353DE}" srcOrd="2" destOrd="0" parTransId="{2378A361-5D34-416B-88F2-B3641FB94081}" sibTransId="{E692B376-C29B-466C-AD0E-1702C31C8E2D}"/>
    <dgm:cxn modelId="{1D919126-C8E5-4086-A41F-70C919551A8B}" type="presOf" srcId="{F144FC48-015B-482A-8BB3-1C6B1529C2E1}" destId="{7DBDCFC0-0756-4AC0-8490-FC562AB795E1}" srcOrd="0" destOrd="1" presId="urn:diagrams.loki3.com/BracketList"/>
    <dgm:cxn modelId="{F9877C29-2544-4318-905D-04E209A27609}" type="presOf" srcId="{CC4CCBE1-1AF6-4EA0-929C-0206DCCE7706}" destId="{7DBDCFC0-0756-4AC0-8490-FC562AB795E1}" srcOrd="0" destOrd="0" presId="urn:diagrams.loki3.com/BracketList"/>
    <dgm:cxn modelId="{D2F62441-4942-4759-94B5-266257EB40C2}" srcId="{9D17823C-784F-4B60-8E41-35FD138366E1}" destId="{F144FC48-015B-482A-8BB3-1C6B1529C2E1}" srcOrd="1" destOrd="0" parTransId="{898EF863-C8E1-4C67-959E-36E81EB2ABAA}" sibTransId="{AFB7A2B6-737A-4831-ACCF-08FFABFEDCED}"/>
    <dgm:cxn modelId="{99292651-F9A0-4E19-BD16-22CB66C7726F}" srcId="{668242D1-B344-4E6A-96D9-D2D0CE287C2E}" destId="{9D17823C-784F-4B60-8E41-35FD138366E1}" srcOrd="0" destOrd="0" parTransId="{29CA30B3-AB0A-49A8-9C0D-4A26BF24A90B}" sibTransId="{D240FD5E-E520-4231-8C3D-86F7A770C9F3}"/>
    <dgm:cxn modelId="{BC475673-C1C7-4273-825D-8A47CB3491DA}" type="presOf" srcId="{AA2A15CE-6BED-434F-9B76-E5AE835BC717}" destId="{7DBDCFC0-0756-4AC0-8490-FC562AB795E1}" srcOrd="0" destOrd="3" presId="urn:diagrams.loki3.com/BracketList"/>
    <dgm:cxn modelId="{332C1D76-6467-4CEF-81CF-989950A59109}" srcId="{9D17823C-784F-4B60-8E41-35FD138366E1}" destId="{E83BD6D3-C77B-460A-9792-4BB0016B26C7}" srcOrd="4" destOrd="0" parTransId="{C7A252CE-E419-4C05-9A78-134787C8AB52}" sibTransId="{44B98461-0CE9-4429-9CB7-F7769C2FC79E}"/>
    <dgm:cxn modelId="{3A2A948E-2D4F-4BCC-9627-BEEF95209AB0}" srcId="{9D17823C-784F-4B60-8E41-35FD138366E1}" destId="{CC4CCBE1-1AF6-4EA0-929C-0206DCCE7706}" srcOrd="0" destOrd="0" parTransId="{BA6158B7-13F3-4F9A-AC33-95001C189D14}" sibTransId="{22724DCB-6BCC-4C98-B92B-74299D20C18E}"/>
    <dgm:cxn modelId="{A9609FAF-1D84-4A10-8CA6-E72D2032CBC7}" type="presOf" srcId="{9D17823C-784F-4B60-8E41-35FD138366E1}" destId="{A0F264A3-23C8-4241-95D5-12E963DE940E}" srcOrd="0" destOrd="0" presId="urn:diagrams.loki3.com/BracketList"/>
    <dgm:cxn modelId="{2324A8CF-D0E2-4414-A923-64B54F8A15BB}" type="presOf" srcId="{C3A053B8-DF88-44D1-9938-CA734C1353DE}" destId="{7DBDCFC0-0756-4AC0-8490-FC562AB795E1}" srcOrd="0" destOrd="2" presId="urn:diagrams.loki3.com/BracketList"/>
    <dgm:cxn modelId="{B461DBD2-8EC5-46E6-AE0E-09CE6B433383}" type="presOf" srcId="{E83BD6D3-C77B-460A-9792-4BB0016B26C7}" destId="{7DBDCFC0-0756-4AC0-8490-FC562AB795E1}" srcOrd="0" destOrd="4" presId="urn:diagrams.loki3.com/BracketList"/>
    <dgm:cxn modelId="{5C3D9CDA-CF0A-44DB-8AC0-BA2970FC94BF}" srcId="{9D17823C-784F-4B60-8E41-35FD138366E1}" destId="{AA2A15CE-6BED-434F-9B76-E5AE835BC717}" srcOrd="3" destOrd="0" parTransId="{BDAF4AC7-A77E-444C-B396-C79576A43EB3}" sibTransId="{082318A5-36E5-4C43-81B4-0331B9FBE585}"/>
    <dgm:cxn modelId="{486CD2E0-CE44-4928-A6FC-818541804803}" type="presParOf" srcId="{19ED8CFD-4DAF-4AB5-8617-EC45BBE7EEA3}" destId="{042059C7-EB26-47EF-A9B1-13B7749A5444}" srcOrd="0" destOrd="0" presId="urn:diagrams.loki3.com/BracketList"/>
    <dgm:cxn modelId="{8071DFCE-F671-476E-B179-C96E0ECF28C3}" type="presParOf" srcId="{042059C7-EB26-47EF-A9B1-13B7749A5444}" destId="{A0F264A3-23C8-4241-95D5-12E963DE940E}" srcOrd="0" destOrd="0" presId="urn:diagrams.loki3.com/BracketList"/>
    <dgm:cxn modelId="{A72543C9-48BD-4E79-A2CD-ACF8A9E460C3}" type="presParOf" srcId="{042059C7-EB26-47EF-A9B1-13B7749A5444}" destId="{5DC740FC-2546-49CF-B271-2C114AF2B2B0}" srcOrd="1" destOrd="0" presId="urn:diagrams.loki3.com/BracketList"/>
    <dgm:cxn modelId="{04CF310E-8C97-4BDF-B588-BC8B1D738766}" type="presParOf" srcId="{042059C7-EB26-47EF-A9B1-13B7749A5444}" destId="{71387908-76B4-4CA2-90A2-261D85ACEFE6}" srcOrd="2" destOrd="0" presId="urn:diagrams.loki3.com/BracketList"/>
    <dgm:cxn modelId="{1E71C2B6-9449-4E80-8A05-88A004BD8819}" type="presParOf" srcId="{042059C7-EB26-47EF-A9B1-13B7749A5444}" destId="{7DBDCFC0-0756-4AC0-8490-FC562AB795E1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4189E5-7247-4764-8BBA-173855D8693E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lv-LV"/>
        </a:p>
      </dgm:t>
    </dgm:pt>
    <dgm:pt modelId="{A27D6E40-B42E-4642-A237-90310DB21C62}">
      <dgm:prSet phldrT="[Text]" custT="1"/>
      <dgm:spPr/>
      <dgm:t>
        <a:bodyPr/>
        <a:lstStyle/>
        <a:p>
          <a:r>
            <a:rPr lang="lv-LV" sz="1400" b="1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Viedais kapitāls</a:t>
          </a:r>
          <a:endParaRPr lang="en-US" sz="1400" b="1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89CFC09-0D03-4831-AF4B-09AD859E4480}" type="parTrans" cxnId="{72BCD42C-A6AF-4344-9A86-789221E6E1DB}">
      <dgm:prSet/>
      <dgm:spPr/>
      <dgm:t>
        <a:bodyPr/>
        <a:lstStyle/>
        <a:p>
          <a:endParaRPr lang="lv-LV" sz="1400" b="1">
            <a:latin typeface="Cambria" panose="02040503050406030204" pitchFamily="18" charset="0"/>
          </a:endParaRPr>
        </a:p>
      </dgm:t>
    </dgm:pt>
    <dgm:pt modelId="{CCAC3D47-0279-4A19-81EC-EEC47691D264}" type="sibTrans" cxnId="{72BCD42C-A6AF-4344-9A86-789221E6E1DB}">
      <dgm:prSet/>
      <dgm:spPr/>
      <dgm:t>
        <a:bodyPr/>
        <a:lstStyle/>
        <a:p>
          <a:endParaRPr lang="lv-LV" sz="1400" b="1">
            <a:latin typeface="Cambria" panose="02040503050406030204" pitchFamily="18" charset="0"/>
          </a:endParaRPr>
        </a:p>
      </dgm:t>
    </dgm:pt>
    <dgm:pt modelId="{7CB93524-B54B-4451-9D38-9A2294017BAD}">
      <dgm:prSet phldrT="[Text]" custT="1"/>
      <dgm:spPr/>
      <dgm:t>
        <a:bodyPr/>
        <a:lstStyle/>
        <a:p>
          <a:r>
            <a:rPr lang="lv-LV" sz="1400" b="1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Komūna</a:t>
          </a:r>
          <a:endParaRPr lang="en-US" sz="1400" b="1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F510CB8-9B4E-4403-88A1-8F390982AA25}" type="parTrans" cxnId="{D6769D4B-25C8-4013-8FAE-46B91CEC0376}">
      <dgm:prSet/>
      <dgm:spPr/>
      <dgm:t>
        <a:bodyPr/>
        <a:lstStyle/>
        <a:p>
          <a:endParaRPr lang="lv-LV" sz="1400" b="1">
            <a:latin typeface="Cambria" panose="02040503050406030204" pitchFamily="18" charset="0"/>
          </a:endParaRPr>
        </a:p>
      </dgm:t>
    </dgm:pt>
    <dgm:pt modelId="{A980CA7B-56CF-4982-B164-7B27497582C2}" type="sibTrans" cxnId="{D6769D4B-25C8-4013-8FAE-46B91CEC0376}">
      <dgm:prSet/>
      <dgm:spPr/>
      <dgm:t>
        <a:bodyPr/>
        <a:lstStyle/>
        <a:p>
          <a:endParaRPr lang="lv-LV" sz="1400" b="1">
            <a:latin typeface="Cambria" panose="02040503050406030204" pitchFamily="18" charset="0"/>
          </a:endParaRPr>
        </a:p>
      </dgm:t>
    </dgm:pt>
    <dgm:pt modelId="{E696EFA4-63B6-4EF3-884B-9A62982CD3FB}">
      <dgm:prSet phldrT="[Text]" custT="1"/>
      <dgm:spPr/>
      <dgm:t>
        <a:bodyPr/>
        <a:lstStyle/>
        <a:p>
          <a:r>
            <a:rPr lang="lv-LV" sz="1400" b="1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Komandas</a:t>
          </a:r>
          <a:endParaRPr lang="en-US" sz="1400" b="1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8C10FF-EBD1-4E7F-8218-082DC06E68CD}" type="parTrans" cxnId="{F9105E67-69B0-4803-9206-D29ED38E195B}">
      <dgm:prSet/>
      <dgm:spPr/>
      <dgm:t>
        <a:bodyPr/>
        <a:lstStyle/>
        <a:p>
          <a:endParaRPr lang="lv-LV" sz="1400" b="1">
            <a:latin typeface="Cambria" panose="02040503050406030204" pitchFamily="18" charset="0"/>
          </a:endParaRPr>
        </a:p>
      </dgm:t>
    </dgm:pt>
    <dgm:pt modelId="{1A3013E5-69EE-4C41-8509-6E63439C5A3C}" type="sibTrans" cxnId="{F9105E67-69B0-4803-9206-D29ED38E195B}">
      <dgm:prSet/>
      <dgm:spPr/>
      <dgm:t>
        <a:bodyPr/>
        <a:lstStyle/>
        <a:p>
          <a:endParaRPr lang="lv-LV" sz="1400" b="1">
            <a:latin typeface="Cambria" panose="02040503050406030204" pitchFamily="18" charset="0"/>
          </a:endParaRPr>
        </a:p>
      </dgm:t>
    </dgm:pt>
    <dgm:pt modelId="{F5D0350A-89DC-417E-9521-43DFAD3DD579}">
      <dgm:prSet phldrT="[Text]" custT="1"/>
      <dgm:spPr/>
      <dgm:t>
        <a:bodyPr/>
        <a:lstStyle/>
        <a:p>
          <a:r>
            <a:rPr lang="lv-LV" sz="1400" b="1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Vide un atbalsts</a:t>
          </a:r>
          <a:endParaRPr lang="en-US" sz="1400" b="1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15E6AF1-B943-4DEF-887C-53D8A381073B}" type="parTrans" cxnId="{F24AD95C-5B89-4EB1-8380-6155B2B89CA6}">
      <dgm:prSet/>
      <dgm:spPr/>
      <dgm:t>
        <a:bodyPr/>
        <a:lstStyle/>
        <a:p>
          <a:endParaRPr lang="lv-LV" sz="1400" b="1">
            <a:latin typeface="Cambria" panose="02040503050406030204" pitchFamily="18" charset="0"/>
          </a:endParaRPr>
        </a:p>
      </dgm:t>
    </dgm:pt>
    <dgm:pt modelId="{6D79CD24-DD85-41D8-A50C-F3BE1D161B91}" type="sibTrans" cxnId="{F24AD95C-5B89-4EB1-8380-6155B2B89CA6}">
      <dgm:prSet/>
      <dgm:spPr/>
      <dgm:t>
        <a:bodyPr/>
        <a:lstStyle/>
        <a:p>
          <a:endParaRPr lang="lv-LV" sz="1400" b="1">
            <a:latin typeface="Cambria" panose="02040503050406030204" pitchFamily="18" charset="0"/>
          </a:endParaRPr>
        </a:p>
      </dgm:t>
    </dgm:pt>
    <dgm:pt modelId="{A2CBEC00-EC60-48BA-B971-E612548C7098}" type="pres">
      <dgm:prSet presAssocID="{454189E5-7247-4764-8BBA-173855D8693E}" presName="matrix" presStyleCnt="0">
        <dgm:presLayoutVars>
          <dgm:chMax val="1"/>
          <dgm:dir/>
          <dgm:resizeHandles val="exact"/>
        </dgm:presLayoutVars>
      </dgm:prSet>
      <dgm:spPr/>
    </dgm:pt>
    <dgm:pt modelId="{3EBE7DDF-3B40-4507-9091-740435DAC181}" type="pres">
      <dgm:prSet presAssocID="{454189E5-7247-4764-8BBA-173855D8693E}" presName="diamond" presStyleLbl="bgShp" presStyleIdx="0" presStyleCnt="1" custScaleX="120730"/>
      <dgm:spPr/>
    </dgm:pt>
    <dgm:pt modelId="{E41A97A9-AEE2-4095-821E-62BCC6BB9FE5}" type="pres">
      <dgm:prSet presAssocID="{454189E5-7247-4764-8BBA-173855D8693E}" presName="quad1" presStyleLbl="node1" presStyleIdx="0" presStyleCnt="4" custScaleX="125833" custLinFactNeighborX="-26982" custLinFactNeighborY="-24359">
        <dgm:presLayoutVars>
          <dgm:chMax val="0"/>
          <dgm:chPref val="0"/>
          <dgm:bulletEnabled val="1"/>
        </dgm:presLayoutVars>
      </dgm:prSet>
      <dgm:spPr/>
    </dgm:pt>
    <dgm:pt modelId="{F249E576-5895-4BE3-8708-23101F076522}" type="pres">
      <dgm:prSet presAssocID="{454189E5-7247-4764-8BBA-173855D8693E}" presName="quad2" presStyleLbl="node1" presStyleIdx="1" presStyleCnt="4" custScaleX="114202" custLinFactNeighborX="34751" custLinFactNeighborY="-23008">
        <dgm:presLayoutVars>
          <dgm:chMax val="0"/>
          <dgm:chPref val="0"/>
          <dgm:bulletEnabled val="1"/>
        </dgm:presLayoutVars>
      </dgm:prSet>
      <dgm:spPr/>
    </dgm:pt>
    <dgm:pt modelId="{FABCFCC0-AE6A-44F0-8F58-C8B30D7CE0AC}" type="pres">
      <dgm:prSet presAssocID="{454189E5-7247-4764-8BBA-173855D8693E}" presName="quad3" presStyleLbl="node1" presStyleIdx="2" presStyleCnt="4" custScaleX="122107" custLinFactNeighborX="-40280" custLinFactNeighborY="22047">
        <dgm:presLayoutVars>
          <dgm:chMax val="0"/>
          <dgm:chPref val="0"/>
          <dgm:bulletEnabled val="1"/>
        </dgm:presLayoutVars>
      </dgm:prSet>
      <dgm:spPr/>
    </dgm:pt>
    <dgm:pt modelId="{EBA8A0A2-1BD1-4C7C-A0A8-F0CB27F31E61}" type="pres">
      <dgm:prSet presAssocID="{454189E5-7247-4764-8BBA-173855D8693E}" presName="quad4" presStyleLbl="node1" presStyleIdx="3" presStyleCnt="4" custScaleX="123264" custLinFactNeighborX="47084" custLinFactNeighborY="16405">
        <dgm:presLayoutVars>
          <dgm:chMax val="0"/>
          <dgm:chPref val="0"/>
          <dgm:bulletEnabled val="1"/>
        </dgm:presLayoutVars>
      </dgm:prSet>
      <dgm:spPr/>
    </dgm:pt>
  </dgm:ptLst>
  <dgm:cxnLst>
    <dgm:cxn modelId="{75D3681F-BCE6-4D19-86EC-A29663E2A919}" type="presOf" srcId="{F5D0350A-89DC-417E-9521-43DFAD3DD579}" destId="{EBA8A0A2-1BD1-4C7C-A0A8-F0CB27F31E61}" srcOrd="0" destOrd="0" presId="urn:microsoft.com/office/officeart/2005/8/layout/matrix3"/>
    <dgm:cxn modelId="{6CC34D2C-7246-4936-889B-3877486B045F}" type="presOf" srcId="{E696EFA4-63B6-4EF3-884B-9A62982CD3FB}" destId="{FABCFCC0-AE6A-44F0-8F58-C8B30D7CE0AC}" srcOrd="0" destOrd="0" presId="urn:microsoft.com/office/officeart/2005/8/layout/matrix3"/>
    <dgm:cxn modelId="{72BCD42C-A6AF-4344-9A86-789221E6E1DB}" srcId="{454189E5-7247-4764-8BBA-173855D8693E}" destId="{A27D6E40-B42E-4642-A237-90310DB21C62}" srcOrd="0" destOrd="0" parTransId="{689CFC09-0D03-4831-AF4B-09AD859E4480}" sibTransId="{CCAC3D47-0279-4A19-81EC-EEC47691D264}"/>
    <dgm:cxn modelId="{F24AD95C-5B89-4EB1-8380-6155B2B89CA6}" srcId="{454189E5-7247-4764-8BBA-173855D8693E}" destId="{F5D0350A-89DC-417E-9521-43DFAD3DD579}" srcOrd="3" destOrd="0" parTransId="{C15E6AF1-B943-4DEF-887C-53D8A381073B}" sibTransId="{6D79CD24-DD85-41D8-A50C-F3BE1D161B91}"/>
    <dgm:cxn modelId="{F9105E67-69B0-4803-9206-D29ED38E195B}" srcId="{454189E5-7247-4764-8BBA-173855D8693E}" destId="{E696EFA4-63B6-4EF3-884B-9A62982CD3FB}" srcOrd="2" destOrd="0" parTransId="{948C10FF-EBD1-4E7F-8218-082DC06E68CD}" sibTransId="{1A3013E5-69EE-4C41-8509-6E63439C5A3C}"/>
    <dgm:cxn modelId="{D6769D4B-25C8-4013-8FAE-46B91CEC0376}" srcId="{454189E5-7247-4764-8BBA-173855D8693E}" destId="{7CB93524-B54B-4451-9D38-9A2294017BAD}" srcOrd="1" destOrd="0" parTransId="{BF510CB8-9B4E-4403-88A1-8F390982AA25}" sibTransId="{A980CA7B-56CF-4982-B164-7B27497582C2}"/>
    <dgm:cxn modelId="{7EC76D55-FD40-441E-A815-62D122DF7B6B}" type="presOf" srcId="{A27D6E40-B42E-4642-A237-90310DB21C62}" destId="{E41A97A9-AEE2-4095-821E-62BCC6BB9FE5}" srcOrd="0" destOrd="0" presId="urn:microsoft.com/office/officeart/2005/8/layout/matrix3"/>
    <dgm:cxn modelId="{BEA8E4C2-3B7B-493B-B84E-A4A39FB88886}" type="presOf" srcId="{454189E5-7247-4764-8BBA-173855D8693E}" destId="{A2CBEC00-EC60-48BA-B971-E612548C7098}" srcOrd="0" destOrd="0" presId="urn:microsoft.com/office/officeart/2005/8/layout/matrix3"/>
    <dgm:cxn modelId="{56888CFC-5F6E-4BF9-8B76-5C593CF33290}" type="presOf" srcId="{7CB93524-B54B-4451-9D38-9A2294017BAD}" destId="{F249E576-5895-4BE3-8708-23101F076522}" srcOrd="0" destOrd="0" presId="urn:microsoft.com/office/officeart/2005/8/layout/matrix3"/>
    <dgm:cxn modelId="{3B3686BE-F65F-412C-A782-BF6B46B83E27}" type="presParOf" srcId="{A2CBEC00-EC60-48BA-B971-E612548C7098}" destId="{3EBE7DDF-3B40-4507-9091-740435DAC181}" srcOrd="0" destOrd="0" presId="urn:microsoft.com/office/officeart/2005/8/layout/matrix3"/>
    <dgm:cxn modelId="{EDA0D54B-2333-4C79-9FAF-1BAC10F68EB9}" type="presParOf" srcId="{A2CBEC00-EC60-48BA-B971-E612548C7098}" destId="{E41A97A9-AEE2-4095-821E-62BCC6BB9FE5}" srcOrd="1" destOrd="0" presId="urn:microsoft.com/office/officeart/2005/8/layout/matrix3"/>
    <dgm:cxn modelId="{B842E2BF-E391-4F57-802D-68634AA8ECF7}" type="presParOf" srcId="{A2CBEC00-EC60-48BA-B971-E612548C7098}" destId="{F249E576-5895-4BE3-8708-23101F076522}" srcOrd="2" destOrd="0" presId="urn:microsoft.com/office/officeart/2005/8/layout/matrix3"/>
    <dgm:cxn modelId="{3C434695-9EB2-4C2D-B40F-F0B0329AD262}" type="presParOf" srcId="{A2CBEC00-EC60-48BA-B971-E612548C7098}" destId="{FABCFCC0-AE6A-44F0-8F58-C8B30D7CE0AC}" srcOrd="3" destOrd="0" presId="urn:microsoft.com/office/officeart/2005/8/layout/matrix3"/>
    <dgm:cxn modelId="{E091C8BF-2901-41BF-A06E-2FDC7274291B}" type="presParOf" srcId="{A2CBEC00-EC60-48BA-B971-E612548C7098}" destId="{EBA8A0A2-1BD1-4C7C-A0A8-F0CB27F31E6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5B7F4-4015-4ED0-8AF8-2EE49573CB19}">
      <dsp:nvSpPr>
        <dsp:cNvPr id="0" name=""/>
        <dsp:cNvSpPr/>
      </dsp:nvSpPr>
      <dsp:spPr>
        <a:xfrm>
          <a:off x="1552107" y="1059652"/>
          <a:ext cx="1905758" cy="1905852"/>
        </a:xfrm>
        <a:prstGeom prst="ellipse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5400" kern="1200" dirty="0">
              <a:solidFill>
                <a:srgbClr val="213868"/>
              </a:solidFill>
            </a:rPr>
            <a:t>NAP</a:t>
          </a:r>
        </a:p>
      </dsp:txBody>
      <dsp:txXfrm>
        <a:off x="1831199" y="1338758"/>
        <a:ext cx="1347574" cy="1347640"/>
      </dsp:txXfrm>
    </dsp:sp>
    <dsp:sp modelId="{0B6EFAFC-6692-43DF-92B5-908312C3265B}">
      <dsp:nvSpPr>
        <dsp:cNvPr id="0" name=""/>
        <dsp:cNvSpPr/>
      </dsp:nvSpPr>
      <dsp:spPr>
        <a:xfrm>
          <a:off x="569335" y="0"/>
          <a:ext cx="3841694" cy="4004733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00999-79C7-45ED-9D9C-17B19FB5BB8D}">
      <dsp:nvSpPr>
        <dsp:cNvPr id="0" name=""/>
        <dsp:cNvSpPr/>
      </dsp:nvSpPr>
      <dsp:spPr>
        <a:xfrm>
          <a:off x="3398079" y="337598"/>
          <a:ext cx="1020921" cy="1021206"/>
        </a:xfrm>
        <a:prstGeom prst="ellipse">
          <a:avLst/>
        </a:prstGeom>
        <a:solidFill>
          <a:schemeClr val="accent1">
            <a:tint val="5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9A0DE-2DD1-4875-B881-B3D89BD439B5}">
      <dsp:nvSpPr>
        <dsp:cNvPr id="0" name=""/>
        <dsp:cNvSpPr/>
      </dsp:nvSpPr>
      <dsp:spPr>
        <a:xfrm>
          <a:off x="4496438" y="354018"/>
          <a:ext cx="1366543" cy="98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lv-LV" sz="2200" kern="1200" dirty="0">
              <a:solidFill>
                <a:schemeClr val="tx2">
                  <a:lumMod val="50000"/>
                </a:schemeClr>
              </a:solidFill>
            </a:rPr>
            <a:t>Izglītības un zinātnes politika</a:t>
          </a:r>
        </a:p>
      </dsp:txBody>
      <dsp:txXfrm>
        <a:off x="4496438" y="354018"/>
        <a:ext cx="1366543" cy="988368"/>
      </dsp:txXfrm>
    </dsp:sp>
    <dsp:sp modelId="{810FF0B7-BA73-4484-A468-F1C076931068}">
      <dsp:nvSpPr>
        <dsp:cNvPr id="0" name=""/>
        <dsp:cNvSpPr/>
      </dsp:nvSpPr>
      <dsp:spPr>
        <a:xfrm>
          <a:off x="3792668" y="1499372"/>
          <a:ext cx="1020921" cy="1021206"/>
        </a:xfrm>
        <a:prstGeom prst="ellipse">
          <a:avLst/>
        </a:prstGeom>
        <a:solidFill>
          <a:schemeClr val="accent1">
            <a:tint val="50000"/>
            <a:alpha val="90000"/>
            <a:hueOff val="26189"/>
            <a:satOff val="-1446"/>
            <a:lumOff val="5583"/>
            <a:alphaOff val="-20000"/>
          </a:schemeClr>
        </a:solidFill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14A39-AB39-4813-A417-842F5CCF2203}">
      <dsp:nvSpPr>
        <dsp:cNvPr id="0" name=""/>
        <dsp:cNvSpPr/>
      </dsp:nvSpPr>
      <dsp:spPr>
        <a:xfrm>
          <a:off x="4896721" y="1513789"/>
          <a:ext cx="1366543" cy="98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lv-LV" sz="2200" kern="1200" dirty="0">
              <a:solidFill>
                <a:schemeClr val="tx2">
                  <a:lumMod val="50000"/>
                </a:schemeClr>
              </a:solidFill>
            </a:rPr>
            <a:t>Nacionālā industriālā politika</a:t>
          </a:r>
        </a:p>
      </dsp:txBody>
      <dsp:txXfrm>
        <a:off x="4896721" y="1513789"/>
        <a:ext cx="1366543" cy="988368"/>
      </dsp:txXfrm>
    </dsp:sp>
    <dsp:sp modelId="{792F9087-8D93-4251-A13B-E3C9736344F1}">
      <dsp:nvSpPr>
        <dsp:cNvPr id="0" name=""/>
        <dsp:cNvSpPr/>
      </dsp:nvSpPr>
      <dsp:spPr>
        <a:xfrm>
          <a:off x="3398079" y="2677564"/>
          <a:ext cx="1020921" cy="1021206"/>
        </a:xfrm>
        <a:prstGeom prst="ellipse">
          <a:avLst/>
        </a:prstGeom>
        <a:solidFill>
          <a:schemeClr val="accent1">
            <a:tint val="50000"/>
            <a:alpha val="90000"/>
            <a:hueOff val="52377"/>
            <a:satOff val="-2891"/>
            <a:lumOff val="11166"/>
            <a:alphaOff val="-40000"/>
          </a:schemeClr>
        </a:solidFill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27F09-C5B4-4780-924D-E513DE6CA0EA}">
      <dsp:nvSpPr>
        <dsp:cNvPr id="0" name=""/>
        <dsp:cNvSpPr/>
      </dsp:nvSpPr>
      <dsp:spPr>
        <a:xfrm>
          <a:off x="4496438" y="2698389"/>
          <a:ext cx="1366543" cy="98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lv-LV" sz="2200" kern="1200" dirty="0">
              <a:solidFill>
                <a:schemeClr val="tx2">
                  <a:lumMod val="50000"/>
                </a:schemeClr>
              </a:solidFill>
            </a:rPr>
            <a:t>Reģionālās attīstības politika</a:t>
          </a:r>
        </a:p>
      </dsp:txBody>
      <dsp:txXfrm>
        <a:off x="4496438" y="2698389"/>
        <a:ext cx="1366543" cy="988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264A3-23C8-4241-95D5-12E963DE940E}">
      <dsp:nvSpPr>
        <dsp:cNvPr id="0" name=""/>
        <dsp:cNvSpPr/>
      </dsp:nvSpPr>
      <dsp:spPr>
        <a:xfrm>
          <a:off x="0" y="1293250"/>
          <a:ext cx="1925374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kern="1200" dirty="0"/>
        </a:p>
      </dsp:txBody>
      <dsp:txXfrm>
        <a:off x="0" y="1293250"/>
        <a:ext cx="1925374" cy="1287000"/>
      </dsp:txXfrm>
    </dsp:sp>
    <dsp:sp modelId="{5DC740FC-2546-49CF-B271-2C114AF2B2B0}">
      <dsp:nvSpPr>
        <dsp:cNvPr id="0" name=""/>
        <dsp:cNvSpPr/>
      </dsp:nvSpPr>
      <dsp:spPr>
        <a:xfrm>
          <a:off x="1925373" y="1051938"/>
          <a:ext cx="385074" cy="17696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DCFC0-0756-4AC0-8490-FC562AB795E1}">
      <dsp:nvSpPr>
        <dsp:cNvPr id="0" name=""/>
        <dsp:cNvSpPr/>
      </dsp:nvSpPr>
      <dsp:spPr>
        <a:xfrm>
          <a:off x="2464478" y="1051938"/>
          <a:ext cx="5237017" cy="1769625"/>
        </a:xfrm>
        <a:prstGeom prst="rect">
          <a:avLst/>
        </a:prstGeom>
        <a:solidFill>
          <a:schemeClr val="bg1">
            <a:alpha val="71000"/>
          </a:schemeClr>
        </a:solidFill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>
              <a:solidFill>
                <a:srgbClr val="213868"/>
              </a:solidFill>
            </a:rPr>
            <a:t>Inovācijas politika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>
              <a:solidFill>
                <a:srgbClr val="213868"/>
              </a:solidFill>
            </a:rPr>
            <a:t>Eksporta politika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>
              <a:solidFill>
                <a:srgbClr val="213868"/>
              </a:solidFill>
            </a:rPr>
            <a:t>Investīciju piesaistes politika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>
              <a:solidFill>
                <a:srgbClr val="213868"/>
              </a:solidFill>
            </a:rPr>
            <a:t>Tūrisma politika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>
              <a:solidFill>
                <a:srgbClr val="213868"/>
              </a:solidFill>
            </a:rPr>
            <a:t>Viedās specializācijas stratēģija</a:t>
          </a:r>
        </a:p>
      </dsp:txBody>
      <dsp:txXfrm>
        <a:off x="2464478" y="1051938"/>
        <a:ext cx="5237017" cy="1769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E7DDF-3B40-4507-9091-740435DAC181}">
      <dsp:nvSpPr>
        <dsp:cNvPr id="0" name=""/>
        <dsp:cNvSpPr/>
      </dsp:nvSpPr>
      <dsp:spPr>
        <a:xfrm>
          <a:off x="238405" y="0"/>
          <a:ext cx="3811698" cy="3157209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A97A9-AEE2-4095-821E-62BCC6BB9FE5}">
      <dsp:nvSpPr>
        <dsp:cNvPr id="0" name=""/>
        <dsp:cNvSpPr/>
      </dsp:nvSpPr>
      <dsp:spPr>
        <a:xfrm>
          <a:off x="374310" y="0"/>
          <a:ext cx="1549396" cy="123131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Viedais kapitāls</a:t>
          </a:r>
          <a:endParaRPr lang="en-US" sz="1400" b="1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4418" y="60108"/>
        <a:ext cx="1429180" cy="1111095"/>
      </dsp:txXfrm>
    </dsp:sp>
    <dsp:sp modelId="{F249E576-5895-4BE3-8708-23101F076522}">
      <dsp:nvSpPr>
        <dsp:cNvPr id="0" name=""/>
        <dsp:cNvSpPr/>
      </dsp:nvSpPr>
      <dsp:spPr>
        <a:xfrm>
          <a:off x="2532070" y="16634"/>
          <a:ext cx="1406182" cy="123131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Komūna</a:t>
          </a:r>
          <a:endParaRPr lang="en-US" sz="1400" b="1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92178" y="76742"/>
        <a:ext cx="1285966" cy="1111095"/>
      </dsp:txXfrm>
    </dsp:sp>
    <dsp:sp modelId="{FABCFCC0-AE6A-44F0-8F58-C8B30D7CE0AC}">
      <dsp:nvSpPr>
        <dsp:cNvPr id="0" name=""/>
        <dsp:cNvSpPr/>
      </dsp:nvSpPr>
      <dsp:spPr>
        <a:xfrm>
          <a:off x="233510" y="1897429"/>
          <a:ext cx="1503517" cy="123131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Komandas</a:t>
          </a:r>
          <a:endParaRPr lang="en-US" sz="1400" b="1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93618" y="1957537"/>
        <a:ext cx="1383301" cy="1111095"/>
      </dsp:txXfrm>
    </dsp:sp>
    <dsp:sp modelId="{EBA8A0A2-1BD1-4C7C-A0A8-F0CB27F31E61}">
      <dsp:nvSpPr>
        <dsp:cNvPr id="0" name=""/>
        <dsp:cNvSpPr/>
      </dsp:nvSpPr>
      <dsp:spPr>
        <a:xfrm>
          <a:off x="2628137" y="1827959"/>
          <a:ext cx="1517763" cy="123131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Vide un atbalsts</a:t>
          </a:r>
          <a:endParaRPr lang="en-US" sz="1400" b="1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688245" y="1888067"/>
        <a:ext cx="1397547" cy="1111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E7506-38EB-49EE-B23A-EF7541CF5B24}" type="datetimeFigureOut">
              <a:rPr lang="lv-LV" smtClean="0"/>
              <a:t>27.02.2019.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DD72A-0D29-4E24-918A-033A2498B0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3756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DD72A-0D29-4E24-918A-033A2498B005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2312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Uz 2018 oktobri</a:t>
            </a:r>
            <a:r>
              <a:rPr lang="lv-LV" baseline="0" dirty="0"/>
              <a:t> </a:t>
            </a:r>
            <a:r>
              <a:rPr lang="lv-LV" dirty="0"/>
              <a:t>29,490 (IMF avots)</a:t>
            </a:r>
          </a:p>
          <a:p>
            <a:r>
              <a:rPr lang="lv-LV" dirty="0"/>
              <a:t>Pēc </a:t>
            </a:r>
            <a:r>
              <a:rPr lang="lv-LV" dirty="0" err="1"/>
              <a:t>Eurostat</a:t>
            </a:r>
            <a:r>
              <a:rPr lang="lv-LV" dirty="0"/>
              <a:t> datiem 3rd </a:t>
            </a:r>
            <a:r>
              <a:rPr lang="lv-LV" dirty="0" err="1"/>
              <a:t>fastest</a:t>
            </a:r>
            <a:r>
              <a:rPr lang="lv-LV" dirty="0"/>
              <a:t> </a:t>
            </a:r>
            <a:r>
              <a:rPr lang="lv-LV" dirty="0" err="1"/>
              <a:t>growing</a:t>
            </a:r>
            <a:r>
              <a:rPr lang="lv-LV" dirty="0"/>
              <a:t> </a:t>
            </a:r>
            <a:r>
              <a:rPr lang="lv-LV" dirty="0" err="1"/>
              <a:t>country</a:t>
            </a:r>
            <a:endParaRPr lang="lv-LV" dirty="0"/>
          </a:p>
          <a:p>
            <a:r>
              <a:rPr lang="en-US" dirty="0"/>
              <a:t>We estimated growth around 22% what is pretty unreal, but we still have much higher growth as ordinary presumed.</a:t>
            </a:r>
            <a:r>
              <a:rPr lang="lv-LV" dirty="0"/>
              <a:t> </a:t>
            </a:r>
          </a:p>
          <a:p>
            <a:r>
              <a:rPr lang="en-US" dirty="0"/>
              <a:t>This is a result of changing the </a:t>
            </a:r>
            <a:r>
              <a:rPr lang="en-US" dirty="0" err="1"/>
              <a:t>mindeset</a:t>
            </a:r>
            <a:r>
              <a:rPr lang="en-US" dirty="0"/>
              <a:t>. By Scandinavian researchers are saying that changing the mindset of one </a:t>
            </a:r>
            <a:r>
              <a:rPr lang="en-US" dirty="0" err="1"/>
              <a:t>organisation</a:t>
            </a:r>
            <a:r>
              <a:rPr lang="en-US" dirty="0"/>
              <a:t> could take up to 5 years. We are trying to change the mindset of the nation, so our progress could be compared with speed of light </a:t>
            </a:r>
            <a:r>
              <a:rPr lang="lv-LV" dirty="0">
                <a:sym typeface="Wingdings" panose="05000000000000000000" pitchFamily="2" charset="2"/>
              </a:rPr>
              <a:t></a:t>
            </a:r>
          </a:p>
          <a:p>
            <a:r>
              <a:rPr lang="lv-LV" dirty="0" err="1">
                <a:sym typeface="Wingdings" panose="05000000000000000000" pitchFamily="2" charset="2"/>
              </a:rPr>
              <a:t>What</a:t>
            </a:r>
            <a:r>
              <a:rPr lang="lv-LV" baseline="0" dirty="0">
                <a:sym typeface="Wingdings" panose="05000000000000000000" pitchFamily="2" charset="2"/>
              </a:rPr>
              <a:t> I </a:t>
            </a:r>
            <a:r>
              <a:rPr lang="lv-LV" baseline="0" dirty="0" err="1">
                <a:sym typeface="Wingdings" panose="05000000000000000000" pitchFamily="2" charset="2"/>
              </a:rPr>
              <a:t>am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talking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about</a:t>
            </a:r>
            <a:r>
              <a:rPr lang="lv-LV" baseline="0" dirty="0">
                <a:sym typeface="Wingdings" panose="05000000000000000000" pitchFamily="2" charset="2"/>
              </a:rPr>
              <a:t>? </a:t>
            </a:r>
            <a:r>
              <a:rPr lang="lv-LV" baseline="0" dirty="0" err="1">
                <a:sym typeface="Wingdings" panose="05000000000000000000" pitchFamily="2" charset="2"/>
              </a:rPr>
              <a:t>Cooporation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2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/>
              <a:t>http://www.liaa.gov.lv/en/news/lus-innovation-center-and-microsoft-celebrates-one-year-anniversary</a:t>
            </a:r>
          </a:p>
          <a:p>
            <a:endParaRPr lang="lv-LV"/>
          </a:p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DD72A-0D29-4E24-918A-033A2498B005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4324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DD72A-0D29-4E24-918A-033A2498B005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245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/>
              <a:t>http://www.liaa.gov.lv/en/news/lus-innovation-center-and-microsoft-celebrates-one-year-anniversary</a:t>
            </a:r>
          </a:p>
          <a:p>
            <a:endParaRPr lang="lv-LV"/>
          </a:p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DD72A-0D29-4E24-918A-033A2498B005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1205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/>
              <a:t>http://www.liaa.gov.lv/en/news/lus-innovation-center-and-microsoft-celebrates-one-year-anniversary</a:t>
            </a:r>
          </a:p>
          <a:p>
            <a:endParaRPr lang="lv-LV"/>
          </a:p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DD72A-0D29-4E24-918A-033A2498B005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29345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DD72A-0D29-4E24-918A-033A2498B005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8006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DD72A-0D29-4E24-918A-033A2498B005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6061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DD72A-0D29-4E24-918A-033A2498B005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943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F074A-AE64-4675-9511-B75C06925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37A3E-1278-4170-88EE-8409575F9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E1DE7-DCA7-49CD-AEF9-F1C01ACE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AD76-EBCE-4B3A-B3E2-EE18CE277E49}" type="datetimeFigureOut">
              <a:rPr lang="lv-LV" smtClean="0"/>
              <a:t>27.02.2019.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E57B2-49C0-4C33-B881-45AC2632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3B1FF-687C-465F-886D-94FA7B91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C6EF-87BF-44AE-B0B4-FA42E3BA674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359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4D5B7-288C-4549-AC16-953649A76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168DA-710B-452C-BE90-3C8F22965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551BE-082E-40A8-BAB7-75EC546F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AD76-EBCE-4B3A-B3E2-EE18CE277E49}" type="datetimeFigureOut">
              <a:rPr lang="lv-LV" smtClean="0"/>
              <a:t>27.02.2019.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BC2D7-44D3-456C-87F4-E3991A60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FD0A7-D539-4026-ABD3-602A96DC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C6EF-87BF-44AE-B0B4-FA42E3BA674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503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3F24FB-DB25-4BB0-9B5C-EC4CD9857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2B56F-7D82-47AC-A2CF-A325B0D21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746D4-8342-48CD-A3E2-46E7846D0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AD76-EBCE-4B3A-B3E2-EE18CE277E49}" type="datetimeFigureOut">
              <a:rPr lang="lv-LV" smtClean="0"/>
              <a:t>27.02.2019.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4FEE5-D2EE-4133-AA49-9E4F575B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A8485-71BC-46A4-801C-67078355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C6EF-87BF-44AE-B0B4-FA42E3BA674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51477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412750">
              <a:lnSpc>
                <a:spcPct val="100000"/>
              </a:lnSpc>
              <a:defRPr sz="5600" b="1" spc="-199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1143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2286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3429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4572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47754" y="6540500"/>
            <a:ext cx="290144" cy="287258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412750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04435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2F766-F08E-4DEF-9B6E-FE3D6526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EED8F-AE9C-4B7B-9B8A-C9D4A08C6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D3DFE-3581-47B7-B3E7-873E3AE8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AD76-EBCE-4B3A-B3E2-EE18CE277E49}" type="datetimeFigureOut">
              <a:rPr lang="lv-LV" smtClean="0"/>
              <a:t>27.02.2019.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B12AF-BC6F-4D47-B172-A34A7DC5A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C959D-0355-436B-AE8E-63882037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C6EF-87BF-44AE-B0B4-FA42E3BA674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530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CEF95-61FE-422A-80A3-9FD0F363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FD4EA-A31E-456D-9B6F-4694DF386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88EF1-97F6-45DA-B96A-20B06F1D7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AD76-EBCE-4B3A-B3E2-EE18CE277E49}" type="datetimeFigureOut">
              <a:rPr lang="lv-LV" smtClean="0"/>
              <a:t>27.02.2019.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937FD-C70C-41BF-8037-BA8233BE7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A4F1A-28D7-49D0-9251-F6669F3E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C6EF-87BF-44AE-B0B4-FA42E3BA674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077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42519-13C6-4EDC-ABBD-5DB7490DC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9351D-1A89-48A5-A7FD-80E0CB171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F2967-352B-4B82-B6C2-BF1570507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BE62D-8140-4F14-9CFB-277D64DF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AD76-EBCE-4B3A-B3E2-EE18CE277E49}" type="datetimeFigureOut">
              <a:rPr lang="lv-LV" smtClean="0"/>
              <a:t>27.02.2019.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192FE-D3B7-4224-8A7C-275D07058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6A35C-7B3A-4C30-B3B1-E5D49F41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C6EF-87BF-44AE-B0B4-FA42E3BA674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494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234B-C553-4BC7-98D5-37576EC0E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DFD83-2A3B-445D-A38A-47840410B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57D56-090C-4F34-AC3A-2895B738E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52879F-24CF-40E2-B6BA-9420B766E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0A74A-2051-41F1-9705-5FED4EDF03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03A5B2-34D7-40E4-AC9F-83D02278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AD76-EBCE-4B3A-B3E2-EE18CE277E49}" type="datetimeFigureOut">
              <a:rPr lang="lv-LV" smtClean="0"/>
              <a:t>27.02.2019.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23838B-1401-4747-8037-066FE207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62483B-CEB1-49B3-994D-80017BB9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C6EF-87BF-44AE-B0B4-FA42E3BA674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7111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56299-C54E-4CB7-8B83-6AB9498B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84DDC9-9DE1-499E-A00C-8F5B04BDE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AD76-EBCE-4B3A-B3E2-EE18CE277E49}" type="datetimeFigureOut">
              <a:rPr lang="lv-LV" smtClean="0"/>
              <a:t>27.02.2019.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5D52A-A282-4D67-8F1F-F3512BDB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9A04-9146-4333-8834-2BE23A8BB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C6EF-87BF-44AE-B0B4-FA42E3BA674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708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3EEC8-61E1-439E-AECC-E2142D570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AD76-EBCE-4B3A-B3E2-EE18CE277E49}" type="datetimeFigureOut">
              <a:rPr lang="lv-LV" smtClean="0"/>
              <a:t>27.02.2019.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9902A-20A1-4223-AFBE-F441EDDE9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2AC7D-5FB9-4071-A417-0FB1B0BD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C6EF-87BF-44AE-B0B4-FA42E3BA674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930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67FE6-2012-4AEF-B261-C1A9504C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DAEC2-8B3A-4E0E-99E0-AB5D7458B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96BC7A-CDBC-475D-917D-B9F8A89A4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9E5D2-D4C0-4FF8-AFFD-78617DCC1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AD76-EBCE-4B3A-B3E2-EE18CE277E49}" type="datetimeFigureOut">
              <a:rPr lang="lv-LV" smtClean="0"/>
              <a:t>27.02.2019.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4ECFE-856A-4F29-B0A9-14DEC4BB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C61D-5D09-4C1C-959C-B3C6CEBE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C6EF-87BF-44AE-B0B4-FA42E3BA674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02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8711-11EA-46C4-8165-A9F915A85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5F22F9-06F1-46B3-B44F-27EAF1A01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A5FE2-05B2-48ED-9C20-1F85A785D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1303E-B687-49C5-904F-F6A90EE69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AD76-EBCE-4B3A-B3E2-EE18CE277E49}" type="datetimeFigureOut">
              <a:rPr lang="lv-LV" smtClean="0"/>
              <a:t>27.02.2019.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90E94-3473-4F0F-AE58-23E309A0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D558E-F084-49A5-ABFB-C54B59BC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C6EF-87BF-44AE-B0B4-FA42E3BA674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5816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ons.samsung.PNG" descr="fons.samsung.PNG">
            <a:extLst>
              <a:ext uri="{FF2B5EF4-FFF2-40B4-BE49-F238E27FC236}">
                <a16:creationId xmlns:a16="http://schemas.microsoft.com/office/drawing/2014/main" id="{517CC454-1DE0-40A2-98EE-AFAF598A983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DFF3F9"/>
          </a:solidFill>
          <a:ln w="12700">
            <a:miter lim="400000"/>
          </a:ln>
        </p:spPr>
      </p:pic>
      <p:pic>
        <p:nvPicPr>
          <p:cNvPr id="8" name="VG_liels_vienkrasu.png" descr="VG_liels_vienkrasu.png">
            <a:extLst>
              <a:ext uri="{FF2B5EF4-FFF2-40B4-BE49-F238E27FC236}">
                <a16:creationId xmlns:a16="http://schemas.microsoft.com/office/drawing/2014/main" id="{CC16DD20-BC9A-40EB-9F86-953E4027A8D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5000"/>
            <a:extLst/>
          </a:blip>
          <a:stretch>
            <a:fillRect/>
          </a:stretch>
        </p:blipFill>
        <p:spPr>
          <a:xfrm>
            <a:off x="11063688" y="139700"/>
            <a:ext cx="950513" cy="7683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8D44AA-C9FE-442C-89D7-9F718071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8DC31-32EE-4BF4-AFDF-0B0DAB563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DE14A-6881-4BDE-BEF7-2640EE8C9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0AD76-EBCE-4B3A-B3E2-EE18CE277E49}" type="datetimeFigureOut">
              <a:rPr lang="lv-LV" smtClean="0"/>
              <a:t>27.02.2019.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40608-521F-48F1-8014-03AD2258A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6EC8F-3D29-4DCD-948C-A92374142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9C6EF-87BF-44AE-B0B4-FA42E3BA674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596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9" Type="http://schemas.openxmlformats.org/officeDocument/2006/relationships/image" Target="../media/image61.png"/><Relationship Id="rId3" Type="http://schemas.openxmlformats.org/officeDocument/2006/relationships/image" Target="../media/image2.png"/><Relationship Id="rId21" Type="http://schemas.openxmlformats.org/officeDocument/2006/relationships/image" Target="../media/image43.png"/><Relationship Id="rId34" Type="http://schemas.openxmlformats.org/officeDocument/2006/relationships/image" Target="../media/image56.png"/><Relationship Id="rId42" Type="http://schemas.openxmlformats.org/officeDocument/2006/relationships/image" Target="../media/image64.png"/><Relationship Id="rId47" Type="http://schemas.openxmlformats.org/officeDocument/2006/relationships/image" Target="../media/image69.png"/><Relationship Id="rId50" Type="http://schemas.openxmlformats.org/officeDocument/2006/relationships/image" Target="../media/image72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4.jpe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38" Type="http://schemas.openxmlformats.org/officeDocument/2006/relationships/image" Target="../media/image60.png"/><Relationship Id="rId46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8.png"/><Relationship Id="rId20" Type="http://schemas.openxmlformats.org/officeDocument/2006/relationships/image" Target="../media/image42.jpeg"/><Relationship Id="rId29" Type="http://schemas.openxmlformats.org/officeDocument/2006/relationships/image" Target="../media/image51.png"/><Relationship Id="rId41" Type="http://schemas.openxmlformats.org/officeDocument/2006/relationships/image" Target="../media/image63.png"/><Relationship Id="rId54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37" Type="http://schemas.openxmlformats.org/officeDocument/2006/relationships/image" Target="../media/image59.pn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3" Type="http://schemas.openxmlformats.org/officeDocument/2006/relationships/image" Target="../media/image75.png"/><Relationship Id="rId5" Type="http://schemas.openxmlformats.org/officeDocument/2006/relationships/diagramLayout" Target="../diagrams/layout3.xml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jpeg"/><Relationship Id="rId36" Type="http://schemas.openxmlformats.org/officeDocument/2006/relationships/image" Target="../media/image58.png"/><Relationship Id="rId49" Type="http://schemas.openxmlformats.org/officeDocument/2006/relationships/image" Target="../media/image71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31" Type="http://schemas.openxmlformats.org/officeDocument/2006/relationships/image" Target="../media/image53.png"/><Relationship Id="rId44" Type="http://schemas.openxmlformats.org/officeDocument/2006/relationships/image" Target="../media/image66.png"/><Relationship Id="rId52" Type="http://schemas.openxmlformats.org/officeDocument/2006/relationships/image" Target="../media/image74.png"/><Relationship Id="rId4" Type="http://schemas.openxmlformats.org/officeDocument/2006/relationships/diagramData" Target="../diagrams/data3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7.png"/><Relationship Id="rId43" Type="http://schemas.openxmlformats.org/officeDocument/2006/relationships/image" Target="../media/image65.png"/><Relationship Id="rId48" Type="http://schemas.openxmlformats.org/officeDocument/2006/relationships/image" Target="../media/image70.png"/><Relationship Id="rId8" Type="http://schemas.microsoft.com/office/2007/relationships/diagramDrawing" Target="../diagrams/drawing3.xml"/><Relationship Id="rId51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fons.samsung.PNG" descr="fons.samsu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2081" y="2661"/>
            <a:ext cx="12224081" cy="685534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L A T V I A"/>
          <p:cNvSpPr txBox="1"/>
          <p:nvPr/>
        </p:nvSpPr>
        <p:spPr>
          <a:xfrm>
            <a:off x="989206" y="2853999"/>
            <a:ext cx="3943387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900" b="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lv-LV" sz="6000" dirty="0"/>
              <a:t>Inovācijas</a:t>
            </a:r>
          </a:p>
          <a:p>
            <a:r>
              <a:rPr lang="lv-LV" sz="6000" dirty="0"/>
              <a:t>ekosistēma</a:t>
            </a:r>
            <a:endParaRPr lang="en-US" sz="6000" dirty="0"/>
          </a:p>
        </p:txBody>
      </p:sp>
      <p:sp>
        <p:nvSpPr>
          <p:cNvPr id="121" name="Circle"/>
          <p:cNvSpPr/>
          <p:nvPr/>
        </p:nvSpPr>
        <p:spPr>
          <a:xfrm>
            <a:off x="8451721" y="2368550"/>
            <a:ext cx="215900" cy="2159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/>
          </a:p>
        </p:txBody>
      </p:sp>
      <p:sp>
        <p:nvSpPr>
          <p:cNvPr id="122" name="Line"/>
          <p:cNvSpPr/>
          <p:nvPr/>
        </p:nvSpPr>
        <p:spPr>
          <a:xfrm flipH="1" flipV="1">
            <a:off x="993362" y="4739704"/>
            <a:ext cx="4984817" cy="3162"/>
          </a:xfrm>
          <a:prstGeom prst="line">
            <a:avLst/>
          </a:prstGeom>
          <a:ln w="63500" cap="rnd">
            <a:solidFill>
              <a:srgbClr val="FFFFFF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dirty="0"/>
          </a:p>
        </p:txBody>
      </p:sp>
      <p:sp>
        <p:nvSpPr>
          <p:cNvPr id="123" name="Line"/>
          <p:cNvSpPr/>
          <p:nvPr/>
        </p:nvSpPr>
        <p:spPr>
          <a:xfrm flipH="1">
            <a:off x="5982335" y="2594227"/>
            <a:ext cx="2474969" cy="2157727"/>
          </a:xfrm>
          <a:prstGeom prst="line">
            <a:avLst/>
          </a:prstGeom>
          <a:ln w="63500" cap="rnd">
            <a:solidFill>
              <a:srgbClr val="FFFFFF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/>
          </a:p>
        </p:txBody>
      </p:sp>
      <p:pic>
        <p:nvPicPr>
          <p:cNvPr id="125" name="VG_liels_vienkrasu.png" descr="VG_liels_vienkrasu.png"/>
          <p:cNvPicPr>
            <a:picLocks noChangeAspect="1"/>
          </p:cNvPicPr>
          <p:nvPr/>
        </p:nvPicPr>
        <p:blipFill>
          <a:blip r:embed="rId4">
            <a:alphaModFix amt="25000"/>
            <a:extLst/>
          </a:blip>
          <a:stretch>
            <a:fillRect/>
          </a:stretch>
        </p:blipFill>
        <p:spPr>
          <a:xfrm>
            <a:off x="10280496" y="152400"/>
            <a:ext cx="1657505" cy="133985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Data Driven Nation through smart specialisation">
            <a:extLst>
              <a:ext uri="{FF2B5EF4-FFF2-40B4-BE49-F238E27FC236}">
                <a16:creationId xmlns:a16="http://schemas.microsoft.com/office/drawing/2014/main" id="{F93DA05E-3430-46CA-9EDE-91A6B2C19AEE}"/>
              </a:ext>
            </a:extLst>
          </p:cNvPr>
          <p:cNvSpPr txBox="1"/>
          <p:nvPr/>
        </p:nvSpPr>
        <p:spPr>
          <a:xfrm>
            <a:off x="257266" y="6021294"/>
            <a:ext cx="1983556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8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lv-LV" sz="1400" i="1" dirty="0">
                <a:solidFill>
                  <a:schemeClr val="bg1"/>
                </a:solidFill>
              </a:rPr>
              <a:t>Valsts sekretāra vietnieks</a:t>
            </a:r>
          </a:p>
          <a:p>
            <a:pPr>
              <a:spcAft>
                <a:spcPts val="300"/>
              </a:spcAft>
            </a:pPr>
            <a:r>
              <a:rPr lang="lv-LV" sz="1400" i="1" dirty="0">
                <a:solidFill>
                  <a:schemeClr val="bg1"/>
                </a:solidFill>
              </a:rPr>
              <a:t>Raimonds Aleksejenko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E02961-7D28-4DFF-AAB1-8AD88B6F6A4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54FDA4-639A-4551-891F-7DE6F4AB3BF6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1495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ross-sector partnerships">
            <a:extLst>
              <a:ext uri="{FF2B5EF4-FFF2-40B4-BE49-F238E27FC236}">
                <a16:creationId xmlns:a16="http://schemas.microsoft.com/office/drawing/2014/main" id="{4E124889-D7D8-4DEE-A1FB-00B8D13BDCD7}"/>
              </a:ext>
            </a:extLst>
          </p:cNvPr>
          <p:cNvSpPr txBox="1"/>
          <p:nvPr/>
        </p:nvSpPr>
        <p:spPr>
          <a:xfrm>
            <a:off x="39256" y="493568"/>
            <a:ext cx="2310954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lang="lv-LV" sz="1800" dirty="0">
                <a:latin typeface="Helvetica Light"/>
              </a:rPr>
              <a:t>Valsts investē inovācijā</a:t>
            </a:r>
            <a:endParaRPr sz="1800" dirty="0">
              <a:latin typeface="Helvetica Light"/>
            </a:endParaRPr>
          </a:p>
        </p:txBody>
      </p:sp>
      <p:sp>
        <p:nvSpPr>
          <p:cNvPr id="75" name="Line">
            <a:extLst>
              <a:ext uri="{FF2B5EF4-FFF2-40B4-BE49-F238E27FC236}">
                <a16:creationId xmlns:a16="http://schemas.microsoft.com/office/drawing/2014/main" id="{A9A9A127-C4DD-46E6-926B-86B635497223}"/>
              </a:ext>
            </a:extLst>
          </p:cNvPr>
          <p:cNvSpPr/>
          <p:nvPr/>
        </p:nvSpPr>
        <p:spPr>
          <a:xfrm>
            <a:off x="19050" y="405872"/>
            <a:ext cx="3187701" cy="1040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3596BB-D1AC-4357-ADCA-4AA6397AC338}"/>
              </a:ext>
            </a:extLst>
          </p:cNvPr>
          <p:cNvSpPr/>
          <p:nvPr/>
        </p:nvSpPr>
        <p:spPr>
          <a:xfrm>
            <a:off x="457046" y="2926064"/>
            <a:ext cx="5489372" cy="1323439"/>
          </a:xfrm>
          <a:prstGeom prst="rect">
            <a:avLst/>
          </a:prstGeom>
          <a:solidFill>
            <a:srgbClr val="8A0000">
              <a:alpha val="72157"/>
            </a:srgbClr>
          </a:solidFill>
        </p:spPr>
        <p:txBody>
          <a:bodyPr wrap="square">
            <a:spAutoFit/>
          </a:bodyPr>
          <a:lstStyle/>
          <a:p>
            <a:r>
              <a:rPr lang="lv-LV" sz="2000" dirty="0">
                <a:solidFill>
                  <a:schemeClr val="bg1"/>
                </a:solidFill>
                <a:latin typeface="Helvetica Light"/>
              </a:rPr>
              <a:t>    Sākot ar 2021.gadu</a:t>
            </a:r>
          </a:p>
          <a:p>
            <a:r>
              <a:rPr lang="lv-LV" sz="2000" dirty="0">
                <a:solidFill>
                  <a:schemeClr val="bg1"/>
                </a:solidFill>
                <a:latin typeface="Helvetica Light"/>
              </a:rPr>
              <a:t>    Budžeta finansējums: 50 milj. EUR katru gadu</a:t>
            </a:r>
          </a:p>
          <a:p>
            <a:r>
              <a:rPr lang="lv-LV" sz="2000" dirty="0">
                <a:solidFill>
                  <a:schemeClr val="bg1"/>
                </a:solidFill>
                <a:latin typeface="Helvetica Light"/>
              </a:rPr>
              <a:t>    Līdzvērtīgs privātā sektora investīciju apjoms</a:t>
            </a:r>
          </a:p>
          <a:p>
            <a:r>
              <a:rPr lang="lv-LV" sz="2000" dirty="0">
                <a:solidFill>
                  <a:schemeClr val="bg1"/>
                </a:solidFill>
                <a:latin typeface="Helvetica Light"/>
              </a:rPr>
              <a:t>    Projektu atbalsts: fokuss uz TRL 4-8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D8C48F9-B993-499D-B3D4-19FD4FF575D2}"/>
              </a:ext>
            </a:extLst>
          </p:cNvPr>
          <p:cNvSpPr/>
          <p:nvPr/>
        </p:nvSpPr>
        <p:spPr>
          <a:xfrm>
            <a:off x="447009" y="1995417"/>
            <a:ext cx="5499409" cy="400110"/>
          </a:xfrm>
          <a:prstGeom prst="rect">
            <a:avLst/>
          </a:prstGeom>
          <a:solidFill>
            <a:srgbClr val="8A0000">
              <a:alpha val="7215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lv-LV" sz="2000" dirty="0">
                <a:solidFill>
                  <a:schemeClr val="bg1"/>
                </a:solidFill>
                <a:latin typeface="Helvetica Light"/>
              </a:rPr>
              <a:t>Saeimas 2018.gada 21.jūnija paziņojums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4C573CA8-7199-4085-90BD-0B08B04E4AD4}"/>
              </a:ext>
            </a:extLst>
          </p:cNvPr>
          <p:cNvSpPr/>
          <p:nvPr/>
        </p:nvSpPr>
        <p:spPr>
          <a:xfrm rot="5400000">
            <a:off x="587696" y="3080343"/>
            <a:ext cx="149759" cy="129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latin typeface="Helvetica Light"/>
            </a:endParaRP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CBCF2467-2DF7-4232-948D-0A49E2FAFEAE}"/>
              </a:ext>
            </a:extLst>
          </p:cNvPr>
          <p:cNvSpPr/>
          <p:nvPr/>
        </p:nvSpPr>
        <p:spPr>
          <a:xfrm rot="5400000">
            <a:off x="586898" y="3370031"/>
            <a:ext cx="149759" cy="129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latin typeface="Helvetica Light"/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79989EE7-FF50-4FDD-82C6-6CB283E4AD75}"/>
              </a:ext>
            </a:extLst>
          </p:cNvPr>
          <p:cNvSpPr/>
          <p:nvPr/>
        </p:nvSpPr>
        <p:spPr>
          <a:xfrm rot="5400000">
            <a:off x="588505" y="3670087"/>
            <a:ext cx="149759" cy="129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latin typeface="Helvetica Light"/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092D5B8C-0CAA-4620-ABF7-54EBA3286184}"/>
              </a:ext>
            </a:extLst>
          </p:cNvPr>
          <p:cNvSpPr/>
          <p:nvPr/>
        </p:nvSpPr>
        <p:spPr>
          <a:xfrm rot="5400000">
            <a:off x="582980" y="3964265"/>
            <a:ext cx="149759" cy="129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latin typeface="Helvetica Light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5384312-ADE5-4E85-B14F-88636BA6AD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4871" y="2432108"/>
            <a:ext cx="492433" cy="45737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120CEEF-C791-4CBF-A550-F431157EDB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4871" y="4267032"/>
            <a:ext cx="492433" cy="457376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23ED7D9-8CA0-4ABA-907B-62B1538F7F36}"/>
              </a:ext>
            </a:extLst>
          </p:cNvPr>
          <p:cNvSpPr/>
          <p:nvPr/>
        </p:nvSpPr>
        <p:spPr>
          <a:xfrm>
            <a:off x="447009" y="4832901"/>
            <a:ext cx="5489372" cy="1938992"/>
          </a:xfrm>
          <a:prstGeom prst="rect">
            <a:avLst/>
          </a:prstGeom>
          <a:solidFill>
            <a:srgbClr val="8A0000">
              <a:alpha val="72157"/>
            </a:srgbClr>
          </a:solidFill>
        </p:spPr>
        <p:txBody>
          <a:bodyPr wrap="square">
            <a:spAutoFit/>
          </a:bodyPr>
          <a:lstStyle/>
          <a:p>
            <a:r>
              <a:rPr lang="lv-LV" sz="2000" dirty="0">
                <a:solidFill>
                  <a:schemeClr val="bg1"/>
                </a:solidFill>
                <a:latin typeface="Helvetica Light"/>
              </a:rPr>
              <a:t>    Uzņēmumu pasūtīta pētniecība</a:t>
            </a:r>
          </a:p>
          <a:p>
            <a:r>
              <a:rPr lang="lv-LV" sz="2000" dirty="0">
                <a:solidFill>
                  <a:schemeClr val="bg1"/>
                </a:solidFill>
                <a:latin typeface="Helvetica Light"/>
              </a:rPr>
              <a:t>    Pētniecisko izstrādņu komercializācija un</a:t>
            </a:r>
          </a:p>
          <a:p>
            <a:r>
              <a:rPr lang="lv-LV" sz="2000" dirty="0">
                <a:solidFill>
                  <a:schemeClr val="bg1"/>
                </a:solidFill>
                <a:latin typeface="Helvetica Light"/>
              </a:rPr>
              <a:t>    spin-off izveide</a:t>
            </a:r>
          </a:p>
          <a:p>
            <a:r>
              <a:rPr lang="lv-LV" sz="2000" dirty="0">
                <a:solidFill>
                  <a:schemeClr val="bg1"/>
                </a:solidFill>
                <a:latin typeface="Helvetica Light"/>
              </a:rPr>
              <a:t>    Investoru piesaiste P&amp;A&amp;I finansēšanai</a:t>
            </a:r>
          </a:p>
          <a:p>
            <a:r>
              <a:rPr lang="lv-LV" sz="2000" dirty="0">
                <a:solidFill>
                  <a:schemeClr val="bg1"/>
                </a:solidFill>
                <a:latin typeface="Helvetica Light"/>
              </a:rPr>
              <a:t>    Līdzfinansējums LV projektiem ES P&amp;A </a:t>
            </a:r>
          </a:p>
          <a:p>
            <a:r>
              <a:rPr lang="lv-LV" sz="2000" dirty="0">
                <a:solidFill>
                  <a:schemeClr val="bg1"/>
                </a:solidFill>
                <a:latin typeface="Helvetica Light"/>
              </a:rPr>
              <a:t>    programmās</a:t>
            </a: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B7465C6D-1AB9-4087-8077-B1FC36FD530D}"/>
              </a:ext>
            </a:extLst>
          </p:cNvPr>
          <p:cNvSpPr/>
          <p:nvPr/>
        </p:nvSpPr>
        <p:spPr>
          <a:xfrm rot="5400000">
            <a:off x="582980" y="4980020"/>
            <a:ext cx="149759" cy="129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latin typeface="Helvetica Light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6A961495-911C-4089-861F-1E784DD04E20}"/>
              </a:ext>
            </a:extLst>
          </p:cNvPr>
          <p:cNvSpPr/>
          <p:nvPr/>
        </p:nvSpPr>
        <p:spPr>
          <a:xfrm rot="5400000">
            <a:off x="576861" y="5276868"/>
            <a:ext cx="149759" cy="129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latin typeface="Helvetica Light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59F4334B-8D53-42C9-8F42-92E5EE64EA14}"/>
              </a:ext>
            </a:extLst>
          </p:cNvPr>
          <p:cNvSpPr/>
          <p:nvPr/>
        </p:nvSpPr>
        <p:spPr>
          <a:xfrm rot="5400000">
            <a:off x="586898" y="5890235"/>
            <a:ext cx="149759" cy="129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latin typeface="Helvetica Light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17D2D95E-2563-48A7-B7CC-947464854606}"/>
              </a:ext>
            </a:extLst>
          </p:cNvPr>
          <p:cNvSpPr/>
          <p:nvPr/>
        </p:nvSpPr>
        <p:spPr>
          <a:xfrm rot="5400000">
            <a:off x="586898" y="6182340"/>
            <a:ext cx="149759" cy="129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latin typeface="Helvetica Light"/>
            </a:endParaRPr>
          </a:p>
        </p:txBody>
      </p:sp>
      <p:sp>
        <p:nvSpPr>
          <p:cNvPr id="32" name="Rectangle">
            <a:extLst>
              <a:ext uri="{FF2B5EF4-FFF2-40B4-BE49-F238E27FC236}">
                <a16:creationId xmlns:a16="http://schemas.microsoft.com/office/drawing/2014/main" id="{43595FF2-6B92-4B8A-9C9B-D8D2418BA1E6}"/>
              </a:ext>
            </a:extLst>
          </p:cNvPr>
          <p:cNvSpPr/>
          <p:nvPr/>
        </p:nvSpPr>
        <p:spPr>
          <a:xfrm>
            <a:off x="130342" y="861362"/>
            <a:ext cx="6234599" cy="1064325"/>
          </a:xfrm>
          <a:prstGeom prst="rect">
            <a:avLst/>
          </a:prstGeom>
          <a:solidFill>
            <a:schemeClr val="accent1">
              <a:hueOff val="114395"/>
              <a:lumOff val="-24975"/>
              <a:alpha val="45000"/>
            </a:schemeClr>
          </a:solidFill>
          <a:ln w="762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32E830-2F86-4930-89DA-075608F3D203}"/>
              </a:ext>
            </a:extLst>
          </p:cNvPr>
          <p:cNvSpPr/>
          <p:nvPr/>
        </p:nvSpPr>
        <p:spPr>
          <a:xfrm>
            <a:off x="130342" y="876922"/>
            <a:ext cx="6234599" cy="10716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7" name="Data Driven Nation through smart specialisation">
            <a:extLst>
              <a:ext uri="{FF2B5EF4-FFF2-40B4-BE49-F238E27FC236}">
                <a16:creationId xmlns:a16="http://schemas.microsoft.com/office/drawing/2014/main" id="{DC94A0A7-26E5-4FE8-A775-308A1BD06A4C}"/>
              </a:ext>
            </a:extLst>
          </p:cNvPr>
          <p:cNvSpPr txBox="1"/>
          <p:nvPr/>
        </p:nvSpPr>
        <p:spPr>
          <a:xfrm>
            <a:off x="457046" y="923776"/>
            <a:ext cx="5499409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67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lv-LV" sz="2800" b="1" dirty="0">
                <a:latin typeface="Helvetica Light"/>
              </a:rPr>
              <a:t>Latvijas Inovāciju un tehnoloģiju atbalsta fonds</a:t>
            </a:r>
            <a:endParaRPr sz="2800" b="1" dirty="0">
              <a:latin typeface="Helvetica Light"/>
            </a:endParaRPr>
          </a:p>
        </p:txBody>
      </p:sp>
      <p:sp>
        <p:nvSpPr>
          <p:cNvPr id="61" name="Rectangle">
            <a:extLst>
              <a:ext uri="{FF2B5EF4-FFF2-40B4-BE49-F238E27FC236}">
                <a16:creationId xmlns:a16="http://schemas.microsoft.com/office/drawing/2014/main" id="{5BAFCAE9-10CD-44E5-B292-45FDD089030A}"/>
              </a:ext>
            </a:extLst>
          </p:cNvPr>
          <p:cNvSpPr/>
          <p:nvPr/>
        </p:nvSpPr>
        <p:spPr>
          <a:xfrm>
            <a:off x="447009" y="4832157"/>
            <a:ext cx="5489372" cy="1961452"/>
          </a:xfrm>
          <a:prstGeom prst="rect">
            <a:avLst/>
          </a:prstGeom>
          <a:solidFill>
            <a:schemeClr val="accent1">
              <a:hueOff val="114395"/>
              <a:lumOff val="-24975"/>
              <a:alpha val="45000"/>
            </a:schemeClr>
          </a:solidFill>
          <a:ln w="762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62" name="Rectangle">
            <a:extLst>
              <a:ext uri="{FF2B5EF4-FFF2-40B4-BE49-F238E27FC236}">
                <a16:creationId xmlns:a16="http://schemas.microsoft.com/office/drawing/2014/main" id="{AF25F0CC-EC4A-48D6-91B8-B9C18B804958}"/>
              </a:ext>
            </a:extLst>
          </p:cNvPr>
          <p:cNvSpPr/>
          <p:nvPr/>
        </p:nvSpPr>
        <p:spPr>
          <a:xfrm>
            <a:off x="447009" y="4832157"/>
            <a:ext cx="5489372" cy="1961452"/>
          </a:xfrm>
          <a:prstGeom prst="rect">
            <a:avLst/>
          </a:prstGeom>
          <a:solidFill>
            <a:schemeClr val="accent1">
              <a:hueOff val="114395"/>
              <a:lumOff val="-24975"/>
              <a:alpha val="45000"/>
            </a:schemeClr>
          </a:solidFill>
          <a:ln w="762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63" name="Rectangle">
            <a:extLst>
              <a:ext uri="{FF2B5EF4-FFF2-40B4-BE49-F238E27FC236}">
                <a16:creationId xmlns:a16="http://schemas.microsoft.com/office/drawing/2014/main" id="{B6817FE9-408C-4678-890C-E5E13D9BB258}"/>
              </a:ext>
            </a:extLst>
          </p:cNvPr>
          <p:cNvSpPr/>
          <p:nvPr/>
        </p:nvSpPr>
        <p:spPr>
          <a:xfrm>
            <a:off x="447009" y="2926808"/>
            <a:ext cx="5489372" cy="1322695"/>
          </a:xfrm>
          <a:prstGeom prst="rect">
            <a:avLst/>
          </a:prstGeom>
          <a:solidFill>
            <a:schemeClr val="accent1">
              <a:hueOff val="114395"/>
              <a:lumOff val="-24975"/>
              <a:alpha val="45000"/>
            </a:schemeClr>
          </a:solidFill>
          <a:ln w="762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5F8D717-C647-43F5-A57B-2AFBA3166D45}"/>
              </a:ext>
            </a:extLst>
          </p:cNvPr>
          <p:cNvSpPr/>
          <p:nvPr/>
        </p:nvSpPr>
        <p:spPr>
          <a:xfrm>
            <a:off x="6487885" y="876923"/>
            <a:ext cx="5489372" cy="5819968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2DA5503-DE4B-47F4-B264-45AA9329680F}"/>
              </a:ext>
            </a:extLst>
          </p:cNvPr>
          <p:cNvSpPr/>
          <p:nvPr/>
        </p:nvSpPr>
        <p:spPr>
          <a:xfrm>
            <a:off x="7489371" y="1166842"/>
            <a:ext cx="433686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700" dirty="0">
                <a:solidFill>
                  <a:schemeClr val="bg1"/>
                </a:solidFill>
                <a:latin typeface="Helvetica Light"/>
              </a:rPr>
              <a:t>EK </a:t>
            </a:r>
            <a:r>
              <a:rPr lang="lv-LV" sz="1700" dirty="0" err="1">
                <a:solidFill>
                  <a:schemeClr val="bg1"/>
                </a:solidFill>
                <a:latin typeface="Helvetica Light"/>
              </a:rPr>
              <a:t>vidusposma</a:t>
            </a:r>
            <a:r>
              <a:rPr lang="lv-LV" sz="1700" dirty="0">
                <a:solidFill>
                  <a:schemeClr val="bg1"/>
                </a:solidFill>
                <a:latin typeface="Helvetica Light"/>
              </a:rPr>
              <a:t> </a:t>
            </a:r>
            <a:r>
              <a:rPr lang="lv-LV" sz="1700" dirty="0" err="1">
                <a:solidFill>
                  <a:schemeClr val="bg1"/>
                </a:solidFill>
                <a:latin typeface="Helvetica Light"/>
              </a:rPr>
              <a:t>izvērtējums</a:t>
            </a:r>
            <a:r>
              <a:rPr lang="lv-LV" sz="1700" dirty="0">
                <a:solidFill>
                  <a:schemeClr val="bg1"/>
                </a:solidFill>
                <a:latin typeface="Helvetica Light"/>
              </a:rPr>
              <a:t> «</a:t>
            </a:r>
            <a:r>
              <a:rPr lang="lv-LV" sz="1700" dirty="0" err="1">
                <a:solidFill>
                  <a:schemeClr val="bg1"/>
                </a:solidFill>
                <a:latin typeface="Helvetica Light"/>
              </a:rPr>
              <a:t>Horizon</a:t>
            </a:r>
            <a:r>
              <a:rPr lang="lv-LV" sz="1700" dirty="0">
                <a:solidFill>
                  <a:schemeClr val="bg1"/>
                </a:solidFill>
                <a:latin typeface="Helvetica Light"/>
              </a:rPr>
              <a:t> 2020»: līdz 2030.gadam katrs ieguldītais 1 EUR ģenerēs papildus 6-8,5 EUR</a:t>
            </a:r>
          </a:p>
          <a:p>
            <a:r>
              <a:rPr lang="lv-LV" sz="1700" i="1" dirty="0">
                <a:solidFill>
                  <a:schemeClr val="bg1"/>
                </a:solidFill>
                <a:latin typeface="Helvetica Light"/>
              </a:rPr>
              <a:t>(Eiropas Komisija, 2017)</a:t>
            </a:r>
          </a:p>
          <a:p>
            <a:endParaRPr lang="lv-LV" sz="1700" dirty="0">
              <a:solidFill>
                <a:schemeClr val="bg1"/>
              </a:solidFill>
              <a:latin typeface="Helvetica Light"/>
            </a:endParaRPr>
          </a:p>
          <a:p>
            <a:r>
              <a:rPr lang="lv-LV" sz="1700" dirty="0">
                <a:solidFill>
                  <a:schemeClr val="bg1"/>
                </a:solidFill>
                <a:latin typeface="Helvetica Light"/>
              </a:rPr>
              <a:t>7.Ietvarprogramma pētniecībai un inovācijai: katrs ieguldītais 1 EUR piesaistījis papildus 11 EUR</a:t>
            </a:r>
          </a:p>
          <a:p>
            <a:r>
              <a:rPr lang="lv-LV" sz="1700" i="1" dirty="0">
                <a:solidFill>
                  <a:schemeClr val="bg1"/>
                </a:solidFill>
                <a:latin typeface="Helvetica Light"/>
              </a:rPr>
              <a:t>(</a:t>
            </a:r>
            <a:r>
              <a:rPr lang="it-IT" sz="1700" i="1" dirty="0">
                <a:solidFill>
                  <a:schemeClr val="bg1"/>
                </a:solidFill>
                <a:latin typeface="Helvetica Light"/>
              </a:rPr>
              <a:t>Fresco, Martinuzzi and Wiman, 2016</a:t>
            </a:r>
            <a:r>
              <a:rPr lang="lv-LV" sz="1700" i="1" dirty="0">
                <a:solidFill>
                  <a:schemeClr val="bg1"/>
                </a:solidFill>
                <a:latin typeface="Helvetica Light"/>
              </a:rPr>
              <a:t>)</a:t>
            </a:r>
          </a:p>
          <a:p>
            <a:endParaRPr lang="lv-LV" sz="1700" dirty="0">
              <a:solidFill>
                <a:schemeClr val="bg1"/>
              </a:solidFill>
              <a:latin typeface="Helvetica Light"/>
            </a:endParaRPr>
          </a:p>
          <a:p>
            <a:r>
              <a:rPr lang="lv-LV" sz="1700" dirty="0">
                <a:solidFill>
                  <a:schemeClr val="bg1"/>
                </a:solidFill>
                <a:latin typeface="Helvetica Light"/>
              </a:rPr>
              <a:t>335 miljoni USD, ko 10 gadu periodā ASV Valsts veselības institūti investēja klīniskajos pētījumos, radīja 15,2 miljardus USD ieņēmumus</a:t>
            </a:r>
          </a:p>
          <a:p>
            <a:r>
              <a:rPr lang="lv-LV" sz="1700" i="1" dirty="0">
                <a:solidFill>
                  <a:schemeClr val="bg1"/>
                </a:solidFill>
                <a:latin typeface="Helvetica Light"/>
              </a:rPr>
              <a:t>(</a:t>
            </a:r>
            <a:r>
              <a:rPr lang="lv-LV" sz="1700" i="1" dirty="0" err="1">
                <a:solidFill>
                  <a:schemeClr val="bg1"/>
                </a:solidFill>
                <a:latin typeface="Helvetica Light"/>
              </a:rPr>
              <a:t>Johnston</a:t>
            </a:r>
            <a:r>
              <a:rPr lang="lv-LV" sz="1700" i="1" dirty="0">
                <a:solidFill>
                  <a:schemeClr val="bg1"/>
                </a:solidFill>
                <a:latin typeface="Helvetica Light"/>
              </a:rPr>
              <a:t> </a:t>
            </a:r>
            <a:r>
              <a:rPr lang="lv-LV" sz="1700" i="1" dirty="0" err="1">
                <a:solidFill>
                  <a:schemeClr val="bg1"/>
                </a:solidFill>
                <a:latin typeface="Helvetica Light"/>
              </a:rPr>
              <a:t>et</a:t>
            </a:r>
            <a:r>
              <a:rPr lang="lv-LV" sz="1700" i="1" dirty="0">
                <a:solidFill>
                  <a:schemeClr val="bg1"/>
                </a:solidFill>
                <a:latin typeface="Helvetica Light"/>
              </a:rPr>
              <a:t> </a:t>
            </a:r>
            <a:r>
              <a:rPr lang="lv-LV" sz="1700" i="1" dirty="0" err="1">
                <a:solidFill>
                  <a:schemeClr val="bg1"/>
                </a:solidFill>
                <a:latin typeface="Helvetica Light"/>
              </a:rPr>
              <a:t>al</a:t>
            </a:r>
            <a:r>
              <a:rPr lang="lv-LV" sz="1700" i="1" dirty="0">
                <a:solidFill>
                  <a:schemeClr val="bg1"/>
                </a:solidFill>
                <a:latin typeface="Helvetica Light"/>
              </a:rPr>
              <a:t>., 2006)</a:t>
            </a:r>
          </a:p>
          <a:p>
            <a:endParaRPr lang="lv-LV" sz="1700" dirty="0">
              <a:solidFill>
                <a:schemeClr val="bg1"/>
              </a:solidFill>
              <a:latin typeface="Helvetica Light"/>
            </a:endParaRPr>
          </a:p>
          <a:p>
            <a:r>
              <a:rPr lang="lv-LV" sz="1700" dirty="0">
                <a:solidFill>
                  <a:schemeClr val="bg1"/>
                </a:solidFill>
                <a:latin typeface="Helvetica Light"/>
              </a:rPr>
              <a:t>Katrs 1 USD, ko ASV valdība investēja Cilvēka Genoma projektā, ģenerēja papildus 141 USD ASV ekonomikai</a:t>
            </a:r>
          </a:p>
          <a:p>
            <a:r>
              <a:rPr lang="lv-LV" sz="1700" i="1" dirty="0">
                <a:solidFill>
                  <a:schemeClr val="bg1"/>
                </a:solidFill>
                <a:latin typeface="Helvetica Light"/>
              </a:rPr>
              <a:t>(</a:t>
            </a:r>
            <a:r>
              <a:rPr lang="lv-LV" sz="1700" i="1" dirty="0" err="1">
                <a:solidFill>
                  <a:schemeClr val="bg1"/>
                </a:solidFill>
                <a:latin typeface="Helvetica Light"/>
              </a:rPr>
              <a:t>Tripp</a:t>
            </a:r>
            <a:r>
              <a:rPr lang="lv-LV" sz="1700" i="1" dirty="0">
                <a:solidFill>
                  <a:schemeClr val="bg1"/>
                </a:solidFill>
                <a:latin typeface="Helvetica Light"/>
              </a:rPr>
              <a:t>, </a:t>
            </a:r>
            <a:r>
              <a:rPr lang="lv-LV" sz="1700" i="1" dirty="0" err="1">
                <a:solidFill>
                  <a:schemeClr val="bg1"/>
                </a:solidFill>
                <a:latin typeface="Helvetica Light"/>
              </a:rPr>
              <a:t>and</a:t>
            </a:r>
            <a:r>
              <a:rPr lang="lv-LV" sz="1700" i="1" dirty="0">
                <a:solidFill>
                  <a:schemeClr val="bg1"/>
                </a:solidFill>
                <a:latin typeface="Helvetica Light"/>
              </a:rPr>
              <a:t> </a:t>
            </a:r>
            <a:r>
              <a:rPr lang="lv-LV" sz="1700" i="1" dirty="0" err="1">
                <a:solidFill>
                  <a:schemeClr val="bg1"/>
                </a:solidFill>
                <a:latin typeface="Helvetica Light"/>
              </a:rPr>
              <a:t>Grueber</a:t>
            </a:r>
            <a:r>
              <a:rPr lang="lv-LV" sz="1700" i="1" dirty="0">
                <a:solidFill>
                  <a:schemeClr val="bg1"/>
                </a:solidFill>
                <a:latin typeface="Helvetica Light"/>
              </a:rPr>
              <a:t>, 2011)</a:t>
            </a:r>
          </a:p>
          <a:p>
            <a:endParaRPr lang="lv-LV" dirty="0">
              <a:solidFill>
                <a:schemeClr val="bg1"/>
              </a:solidFill>
              <a:latin typeface="Helvetica Light"/>
            </a:endParaRPr>
          </a:p>
        </p:txBody>
      </p:sp>
      <p:sp>
        <p:nvSpPr>
          <p:cNvPr id="68" name="Bio-Economy">
            <a:extLst>
              <a:ext uri="{FF2B5EF4-FFF2-40B4-BE49-F238E27FC236}">
                <a16:creationId xmlns:a16="http://schemas.microsoft.com/office/drawing/2014/main" id="{D810D3E0-5BAD-447A-8374-8A4561679A1D}"/>
              </a:ext>
            </a:extLst>
          </p:cNvPr>
          <p:cNvSpPr txBox="1"/>
          <p:nvPr/>
        </p:nvSpPr>
        <p:spPr>
          <a:xfrm>
            <a:off x="6590086" y="1535836"/>
            <a:ext cx="907300" cy="359073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r>
              <a:rPr lang="lv-LV" sz="2000" b="1" dirty="0">
                <a:latin typeface="Arial Black" panose="020B0A04020102020204" pitchFamily="34" charset="0"/>
              </a:rPr>
              <a:t>6-8,5x</a:t>
            </a:r>
            <a:endParaRPr sz="2000" b="1" dirty="0">
              <a:latin typeface="Arial Black" panose="020B0A04020102020204" pitchFamily="34" charset="0"/>
            </a:endParaRPr>
          </a:p>
        </p:txBody>
      </p:sp>
      <p:sp>
        <p:nvSpPr>
          <p:cNvPr id="69" name="Bio-Economy">
            <a:extLst>
              <a:ext uri="{FF2B5EF4-FFF2-40B4-BE49-F238E27FC236}">
                <a16:creationId xmlns:a16="http://schemas.microsoft.com/office/drawing/2014/main" id="{1B9AA1E4-962B-4526-9FE7-26871A5413D5}"/>
              </a:ext>
            </a:extLst>
          </p:cNvPr>
          <p:cNvSpPr txBox="1"/>
          <p:nvPr/>
        </p:nvSpPr>
        <p:spPr>
          <a:xfrm>
            <a:off x="6647758" y="2847573"/>
            <a:ext cx="565861" cy="359073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r>
              <a:rPr lang="lv-LV" sz="2000" b="1" dirty="0">
                <a:latin typeface="Arial Black" panose="020B0A04020102020204" pitchFamily="34" charset="0"/>
              </a:rPr>
              <a:t>10x</a:t>
            </a:r>
            <a:endParaRPr sz="2000" b="1" dirty="0">
              <a:latin typeface="Arial Black" panose="020B0A04020102020204" pitchFamily="34" charset="0"/>
            </a:endParaRPr>
          </a:p>
        </p:txBody>
      </p:sp>
      <p:sp>
        <p:nvSpPr>
          <p:cNvPr id="70" name="Bio-Economy">
            <a:extLst>
              <a:ext uri="{FF2B5EF4-FFF2-40B4-BE49-F238E27FC236}">
                <a16:creationId xmlns:a16="http://schemas.microsoft.com/office/drawing/2014/main" id="{1257870F-DDB0-4DC1-AEB5-04BF2606AC2F}"/>
              </a:ext>
            </a:extLst>
          </p:cNvPr>
          <p:cNvSpPr txBox="1"/>
          <p:nvPr/>
        </p:nvSpPr>
        <p:spPr>
          <a:xfrm>
            <a:off x="6756798" y="4316183"/>
            <a:ext cx="565861" cy="359073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r>
              <a:rPr lang="lv-LV" sz="2000" b="1" dirty="0">
                <a:latin typeface="Arial Black" panose="020B0A04020102020204" pitchFamily="34" charset="0"/>
              </a:rPr>
              <a:t>44x</a:t>
            </a:r>
            <a:endParaRPr sz="2000" b="1" dirty="0">
              <a:latin typeface="Arial Black" panose="020B0A04020102020204" pitchFamily="34" charset="0"/>
            </a:endParaRPr>
          </a:p>
        </p:txBody>
      </p:sp>
      <p:sp>
        <p:nvSpPr>
          <p:cNvPr id="71" name="Bio-Economy">
            <a:extLst>
              <a:ext uri="{FF2B5EF4-FFF2-40B4-BE49-F238E27FC236}">
                <a16:creationId xmlns:a16="http://schemas.microsoft.com/office/drawing/2014/main" id="{1A8872A2-A5A8-4226-8A88-220C709FE818}"/>
              </a:ext>
            </a:extLst>
          </p:cNvPr>
          <p:cNvSpPr txBox="1"/>
          <p:nvPr/>
        </p:nvSpPr>
        <p:spPr>
          <a:xfrm>
            <a:off x="6731708" y="5700370"/>
            <a:ext cx="737381" cy="359073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r>
              <a:rPr lang="lv-LV" sz="2000" b="1" dirty="0">
                <a:latin typeface="Arial Black" panose="020B0A04020102020204" pitchFamily="34" charset="0"/>
              </a:rPr>
              <a:t>140x</a:t>
            </a:r>
            <a:endParaRPr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2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fons.samsung.PNG" descr="fons.samsu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2081" y="2661"/>
            <a:ext cx="12224081" cy="685534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L A T V I A"/>
          <p:cNvSpPr txBox="1"/>
          <p:nvPr/>
        </p:nvSpPr>
        <p:spPr>
          <a:xfrm>
            <a:off x="967962" y="3765179"/>
            <a:ext cx="2789225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900" b="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lv-LV" sz="6000" dirty="0"/>
              <a:t>Paldies!</a:t>
            </a:r>
            <a:endParaRPr lang="en-US" sz="6000" dirty="0"/>
          </a:p>
        </p:txBody>
      </p:sp>
      <p:sp>
        <p:nvSpPr>
          <p:cNvPr id="122" name="Line"/>
          <p:cNvSpPr/>
          <p:nvPr/>
        </p:nvSpPr>
        <p:spPr>
          <a:xfrm flipH="1" flipV="1">
            <a:off x="993362" y="4739704"/>
            <a:ext cx="4984817" cy="3162"/>
          </a:xfrm>
          <a:prstGeom prst="line">
            <a:avLst/>
          </a:prstGeom>
          <a:ln w="63500" cap="rnd">
            <a:solidFill>
              <a:srgbClr val="FFFFFF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/>
          </a:p>
        </p:txBody>
      </p:sp>
      <p:pic>
        <p:nvPicPr>
          <p:cNvPr id="125" name="VG_liels_vienkrasu.png" descr="VG_liels_vienkrasu.png"/>
          <p:cNvPicPr>
            <a:picLocks noChangeAspect="1"/>
          </p:cNvPicPr>
          <p:nvPr/>
        </p:nvPicPr>
        <p:blipFill>
          <a:blip r:embed="rId4">
            <a:alphaModFix amt="25000"/>
            <a:extLst/>
          </a:blip>
          <a:stretch>
            <a:fillRect/>
          </a:stretch>
        </p:blipFill>
        <p:spPr>
          <a:xfrm>
            <a:off x="10280496" y="152400"/>
            <a:ext cx="1657505" cy="13398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8922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A6C600DA-AD79-454F-A559-D1F7794FB92F}"/>
              </a:ext>
            </a:extLst>
          </p:cNvPr>
          <p:cNvSpPr/>
          <p:nvPr/>
        </p:nvSpPr>
        <p:spPr>
          <a:xfrm>
            <a:off x="8528822" y="4623600"/>
            <a:ext cx="2916214" cy="1962974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lv-LV" sz="1350" dirty="0">
              <a:solidFill>
                <a:srgbClr val="E7E6E6">
                  <a:lumMod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71620EE-47F4-44E3-B193-47828E791940}"/>
              </a:ext>
            </a:extLst>
          </p:cNvPr>
          <p:cNvSpPr/>
          <p:nvPr/>
        </p:nvSpPr>
        <p:spPr>
          <a:xfrm>
            <a:off x="2962608" y="1174927"/>
            <a:ext cx="2549898" cy="1727165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lv-LV" sz="1350" dirty="0">
              <a:solidFill>
                <a:srgbClr val="E7E6E6">
                  <a:lumMod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25" name="VG_liels_vienkrasu.png" descr="VG_liels_vienkrasu.png"/>
          <p:cNvPicPr>
            <a:picLocks noChangeAspect="1"/>
          </p:cNvPicPr>
          <p:nvPr/>
        </p:nvPicPr>
        <p:blipFill>
          <a:blip r:embed="rId3">
            <a:alphaModFix amt="25000"/>
            <a:extLst/>
          </a:blip>
          <a:stretch>
            <a:fillRect/>
          </a:stretch>
        </p:blipFill>
        <p:spPr>
          <a:xfrm>
            <a:off x="10280496" y="152400"/>
            <a:ext cx="1657505" cy="133985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ross-sector partnerships">
            <a:extLst>
              <a:ext uri="{FF2B5EF4-FFF2-40B4-BE49-F238E27FC236}">
                <a16:creationId xmlns:a16="http://schemas.microsoft.com/office/drawing/2014/main" id="{F57EDE8E-5202-4FFD-87B2-C4FD6EA31641}"/>
              </a:ext>
            </a:extLst>
          </p:cNvPr>
          <p:cNvSpPr txBox="1"/>
          <p:nvPr/>
        </p:nvSpPr>
        <p:spPr>
          <a:xfrm>
            <a:off x="440117" y="449243"/>
            <a:ext cx="7786875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lang="lv-LV" sz="2400" b="1" dirty="0" err="1">
                <a:latin typeface="Helvetica Light"/>
              </a:rPr>
              <a:t>Jaunuzņēmumu</a:t>
            </a:r>
            <a:r>
              <a:rPr lang="lv-LV" sz="2400" b="1" dirty="0">
                <a:latin typeface="Helvetica Light"/>
              </a:rPr>
              <a:t> vides pilnveidošana: dialogs ar ekosistēmu</a:t>
            </a:r>
            <a:endParaRPr sz="2400" b="1" dirty="0">
              <a:latin typeface="Helvetica Light"/>
            </a:endParaRP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1C718CA7-B735-46B5-BBB3-2FF151D3CBD9}"/>
              </a:ext>
            </a:extLst>
          </p:cNvPr>
          <p:cNvSpPr/>
          <p:nvPr/>
        </p:nvSpPr>
        <p:spPr>
          <a:xfrm>
            <a:off x="19050" y="405872"/>
            <a:ext cx="3187701" cy="1040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E37059-7F79-4C39-8271-28F050A50153}"/>
              </a:ext>
            </a:extLst>
          </p:cNvPr>
          <p:cNvSpPr/>
          <p:nvPr/>
        </p:nvSpPr>
        <p:spPr>
          <a:xfrm>
            <a:off x="253999" y="1314039"/>
            <a:ext cx="11277021" cy="5415223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50F47F-4059-44F9-BAF6-9B6CBB022C66}"/>
              </a:ext>
            </a:extLst>
          </p:cNvPr>
          <p:cNvSpPr/>
          <p:nvPr/>
        </p:nvSpPr>
        <p:spPr>
          <a:xfrm>
            <a:off x="3531787" y="4579087"/>
            <a:ext cx="3790186" cy="2007487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lv-LV" sz="1350" dirty="0">
              <a:solidFill>
                <a:srgbClr val="E7E6E6">
                  <a:lumMod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C83B07-816A-4B49-BA04-F194124B2BF8}"/>
              </a:ext>
            </a:extLst>
          </p:cNvPr>
          <p:cNvSpPr/>
          <p:nvPr/>
        </p:nvSpPr>
        <p:spPr>
          <a:xfrm>
            <a:off x="8417054" y="1225881"/>
            <a:ext cx="2916214" cy="1962974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lv-LV" sz="1350" dirty="0">
              <a:solidFill>
                <a:srgbClr val="E7E6E6">
                  <a:lumMod val="25000"/>
                </a:srgbClr>
              </a:solidFill>
              <a:latin typeface="Calibri" panose="020F0502020204030204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E474F99C-1D85-4052-9DD2-40378D968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5430699"/>
              </p:ext>
            </p:extLst>
          </p:nvPr>
        </p:nvGraphicFramePr>
        <p:xfrm>
          <a:off x="5003683" y="1505804"/>
          <a:ext cx="4288510" cy="3157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Picture 14" descr="Att&amp;emacr;lu rezult&amp;amacr;ti vaic&amp;amacr;jumam “riga tech hub”">
            <a:extLst>
              <a:ext uri="{FF2B5EF4-FFF2-40B4-BE49-F238E27FC236}">
                <a16:creationId xmlns:a16="http://schemas.microsoft.com/office/drawing/2014/main" id="{186A39E2-767B-4761-8026-C97B0C3B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024" y="1451632"/>
            <a:ext cx="690562" cy="35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Att&amp;emacr;lu rezult&amp;amacr;ti vaic&amp;amacr;jumam “rtu design factory”">
            <a:extLst>
              <a:ext uri="{FF2B5EF4-FFF2-40B4-BE49-F238E27FC236}">
                <a16:creationId xmlns:a16="http://schemas.microsoft.com/office/drawing/2014/main" id="{6C025833-F3C7-4EC1-B848-CB02546A1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426" y="2182041"/>
            <a:ext cx="596862" cy="22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http://static.wixstatic.com/media/60be18_977057a256d34ceebdbd7f39efab4052.png_srz_374_132_85_22_0.50_1.20_0.00_png_srz">
            <a:extLst>
              <a:ext uri="{FF2B5EF4-FFF2-40B4-BE49-F238E27FC236}">
                <a16:creationId xmlns:a16="http://schemas.microsoft.com/office/drawing/2014/main" id="{8F2F84EB-B4CF-476E-8964-280F2F043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389" y="2043676"/>
            <a:ext cx="786602" cy="27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Att&amp;emacr;lu rezult&amp;amacr;ti vaic&amp;amacr;jumam “RIGA WISE GUYS”">
            <a:extLst>
              <a:ext uri="{FF2B5EF4-FFF2-40B4-BE49-F238E27FC236}">
                <a16:creationId xmlns:a16="http://schemas.microsoft.com/office/drawing/2014/main" id="{A99B80E6-A71E-4A20-8652-7E13E5075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39" y="2373863"/>
            <a:ext cx="469694" cy="32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Att&amp;emacr;lu rezult&amp;amacr;ti vaic&amp;amacr;jumam “rtu the lab”">
            <a:extLst>
              <a:ext uri="{FF2B5EF4-FFF2-40B4-BE49-F238E27FC236}">
                <a16:creationId xmlns:a16="http://schemas.microsoft.com/office/drawing/2014/main" id="{85B0EC28-B346-4CD3-88E3-8AE98B9A5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918" y="2359737"/>
            <a:ext cx="1047495" cy="47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15EE27-0B86-4F15-84C1-654E4F3144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02840" y="1970884"/>
            <a:ext cx="446642" cy="3024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3F89FD7-4935-4194-9CA5-F47D2343E8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8689" y="1535045"/>
            <a:ext cx="382499" cy="3592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017DF59-A8C5-4633-B7F9-0473DFC616F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72065" y="2496461"/>
            <a:ext cx="450903" cy="3125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5FD19F-EACC-471E-958C-C014D900C96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40453" y="1801045"/>
            <a:ext cx="519815" cy="278810"/>
          </a:xfrm>
          <a:prstGeom prst="rect">
            <a:avLst/>
          </a:prstGeom>
        </p:spPr>
      </p:pic>
      <p:pic>
        <p:nvPicPr>
          <p:cNvPr id="25" name="Picture 2" descr="Image result for coffee pixels">
            <a:extLst>
              <a:ext uri="{FF2B5EF4-FFF2-40B4-BE49-F238E27FC236}">
                <a16:creationId xmlns:a16="http://schemas.microsoft.com/office/drawing/2014/main" id="{1702D64A-36AA-4946-A319-EA4F91C8C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242" y="4961332"/>
            <a:ext cx="433550" cy="4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nordigen">
            <a:extLst>
              <a:ext uri="{FF2B5EF4-FFF2-40B4-BE49-F238E27FC236}">
                <a16:creationId xmlns:a16="http://schemas.microsoft.com/office/drawing/2014/main" id="{477EB791-66A9-47FF-811B-B6B728E09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32" y="4952821"/>
            <a:ext cx="492397" cy="42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Image result for twino">
            <a:extLst>
              <a:ext uri="{FF2B5EF4-FFF2-40B4-BE49-F238E27FC236}">
                <a16:creationId xmlns:a16="http://schemas.microsoft.com/office/drawing/2014/main" id="{73507F8B-5B1A-4291-8F6B-F0288DD62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55" y="6090058"/>
            <a:ext cx="289635" cy="27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Image result for mintos">
            <a:extLst>
              <a:ext uri="{FF2B5EF4-FFF2-40B4-BE49-F238E27FC236}">
                <a16:creationId xmlns:a16="http://schemas.microsoft.com/office/drawing/2014/main" id="{FF9A0BB3-6651-486A-AA8F-B26227456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163" y="5132016"/>
            <a:ext cx="683228" cy="68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78F4403-01EA-42F5-A8B9-51E122087E5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86613" y="5164226"/>
            <a:ext cx="904549" cy="293427"/>
          </a:xfrm>
          <a:prstGeom prst="rect">
            <a:avLst/>
          </a:prstGeom>
        </p:spPr>
      </p:pic>
      <p:pic>
        <p:nvPicPr>
          <p:cNvPr id="30" name="Picture 14" descr="Image result for castprint">
            <a:extLst>
              <a:ext uri="{FF2B5EF4-FFF2-40B4-BE49-F238E27FC236}">
                <a16:creationId xmlns:a16="http://schemas.microsoft.com/office/drawing/2014/main" id="{8542D791-6E02-4DE2-91B5-E108CF59F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152" y="5428784"/>
            <a:ext cx="588020" cy="58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Image result for HackMotion">
            <a:extLst>
              <a:ext uri="{FF2B5EF4-FFF2-40B4-BE49-F238E27FC236}">
                <a16:creationId xmlns:a16="http://schemas.microsoft.com/office/drawing/2014/main" id="{2D201FE2-1DF2-4364-85AE-467ED4654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51" y="5605087"/>
            <a:ext cx="1154518" cy="13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Related image">
            <a:extLst>
              <a:ext uri="{FF2B5EF4-FFF2-40B4-BE49-F238E27FC236}">
                <a16:creationId xmlns:a16="http://schemas.microsoft.com/office/drawing/2014/main" id="{2F3F2D49-FC6F-46EE-A1C1-A8A2B1DB9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1" t="11731" r="30295" b="17656"/>
          <a:stretch/>
        </p:blipFill>
        <p:spPr bwMode="auto">
          <a:xfrm>
            <a:off x="6578824" y="5391651"/>
            <a:ext cx="492397" cy="39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" descr="Image result for Lokalise">
            <a:extLst>
              <a:ext uri="{FF2B5EF4-FFF2-40B4-BE49-F238E27FC236}">
                <a16:creationId xmlns:a16="http://schemas.microsoft.com/office/drawing/2014/main" id="{9654E24C-7C7C-4202-992D-AE92C7028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63" y="5876518"/>
            <a:ext cx="988092" cy="2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Image result for CakeHR">
            <a:extLst>
              <a:ext uri="{FF2B5EF4-FFF2-40B4-BE49-F238E27FC236}">
                <a16:creationId xmlns:a16="http://schemas.microsoft.com/office/drawing/2014/main" id="{4A9C3169-C170-4905-B7CA-54DE8EC3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02" y="4860618"/>
            <a:ext cx="523578" cy="14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image008">
            <a:extLst>
              <a:ext uri="{FF2B5EF4-FFF2-40B4-BE49-F238E27FC236}">
                <a16:creationId xmlns:a16="http://schemas.microsoft.com/office/drawing/2014/main" id="{CAD4130E-FF2B-4D15-8E3E-E8A9C4688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73" y="5430471"/>
            <a:ext cx="367240" cy="13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B1418C3-957E-462E-A3B9-7C9968A6580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603728" y="5844454"/>
            <a:ext cx="361410" cy="5282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3B057-C559-47D5-AB02-25764A98DE7B}"/>
              </a:ext>
            </a:extLst>
          </p:cNvPr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391" y="6005961"/>
            <a:ext cx="537164" cy="24947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5D1B012-8F62-4431-BCF5-D949609F892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671675" y="4909634"/>
            <a:ext cx="546259" cy="20844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CE1FB19-4B5E-4905-AB54-B1319185699D}"/>
              </a:ext>
            </a:extLst>
          </p:cNvPr>
          <p:cNvPicPr/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06" y="5565566"/>
            <a:ext cx="439676" cy="1501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0D3DDB9-B853-4DC8-A4F8-BCFD7D5B2502}"/>
              </a:ext>
            </a:extLst>
          </p:cNvPr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26" y="6053937"/>
            <a:ext cx="184594" cy="22681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B12F827-5F3A-4B94-A4B5-CC3B3F9D9A47}"/>
              </a:ext>
            </a:extLst>
          </p:cNvPr>
          <p:cNvPicPr/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66" y="5980441"/>
            <a:ext cx="573272" cy="16644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F1EB203-1DC3-4806-9D5D-1D97329B9CC5}"/>
              </a:ext>
            </a:extLst>
          </p:cNvPr>
          <p:cNvPicPr/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36" y="4983406"/>
            <a:ext cx="387471" cy="17059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258913F-0E77-4693-9208-7F69124033A9}"/>
              </a:ext>
            </a:extLst>
          </p:cNvPr>
          <p:cNvPicPr/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55" y="5524515"/>
            <a:ext cx="613500" cy="17035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55FEE32-B23B-448E-8638-BD1E6D0CEF9F}"/>
              </a:ext>
            </a:extLst>
          </p:cNvPr>
          <p:cNvPicPr/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91" y="5831053"/>
            <a:ext cx="432795" cy="999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5AB4E82-0058-4FEB-BA70-708F69257F35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351948" y="5765959"/>
            <a:ext cx="634501" cy="78495"/>
          </a:xfrm>
          <a:prstGeom prst="rect">
            <a:avLst/>
          </a:prstGeom>
        </p:spPr>
      </p:pic>
      <p:pic>
        <p:nvPicPr>
          <p:cNvPr id="47" name="Picture 14" descr="Image result for nordigen">
            <a:extLst>
              <a:ext uri="{FF2B5EF4-FFF2-40B4-BE49-F238E27FC236}">
                <a16:creationId xmlns:a16="http://schemas.microsoft.com/office/drawing/2014/main" id="{58760139-7C5B-4C91-A3DA-0322776A7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962" y="4829384"/>
            <a:ext cx="290763" cy="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0F6C1F-99A7-44C9-8FCF-4169065B1A58}"/>
              </a:ext>
            </a:extLst>
          </p:cNvPr>
          <p:cNvSpPr txBox="1"/>
          <p:nvPr/>
        </p:nvSpPr>
        <p:spPr>
          <a:xfrm>
            <a:off x="2916071" y="1375652"/>
            <a:ext cx="23650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lv-LV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rPr>
              <a:t>Akseleratori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ea typeface="Tahoma"/>
              <a:cs typeface="Tahoma"/>
            </a:endParaRPr>
          </a:p>
          <a:p>
            <a:pPr marR="0" lvl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lv-LV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rPr>
              <a:t>Riska kapitāla fondi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ea typeface="Tahoma"/>
              <a:cs typeface="Tahoma"/>
            </a:endParaRPr>
          </a:p>
          <a:p>
            <a:pPr marR="0" lvl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lv-LV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rPr>
              <a:t>Biznesa eņģeļi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ea typeface="Tahoma"/>
              <a:cs typeface="Tahoma"/>
            </a:endParaRPr>
          </a:p>
          <a:p>
            <a:pPr marR="0" lvl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9720CF-DC85-4B4A-9F1C-9E33DDC1E5A1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111400" y="2402593"/>
            <a:ext cx="538249" cy="188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05C6EC-BB50-4C19-94FF-12D4DDB6B790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829866" y="2018997"/>
            <a:ext cx="482167" cy="192309"/>
          </a:xfrm>
          <a:prstGeom prst="rect">
            <a:avLst/>
          </a:prstGeom>
        </p:spPr>
      </p:pic>
      <p:pic>
        <p:nvPicPr>
          <p:cNvPr id="49" name="Picture 48" descr="Image result for IMPRIMATUR FUND">
            <a:extLst>
              <a:ext uri="{FF2B5EF4-FFF2-40B4-BE49-F238E27FC236}">
                <a16:creationId xmlns:a16="http://schemas.microsoft.com/office/drawing/2014/main" id="{3DE7DF90-2BCE-423A-940C-B685A08CF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50" y="1851158"/>
            <a:ext cx="417002" cy="18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8CD89E0-BD2A-4CE3-AEC1-4EFC9C779036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732197" y="2286496"/>
            <a:ext cx="374198" cy="174633"/>
          </a:xfrm>
          <a:prstGeom prst="rect">
            <a:avLst/>
          </a:prstGeom>
        </p:spPr>
      </p:pic>
      <p:pic>
        <p:nvPicPr>
          <p:cNvPr id="54" name="Picture 53" descr="http://www.excap.lv/assets/img/logo.png">
            <a:extLst>
              <a:ext uri="{FF2B5EF4-FFF2-40B4-BE49-F238E27FC236}">
                <a16:creationId xmlns:a16="http://schemas.microsoft.com/office/drawing/2014/main" id="{DFF62928-EAF5-4C5A-A9D8-68DD73D49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00" y="2107647"/>
            <a:ext cx="596586" cy="15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37B2C6-0F8E-4DB8-8C59-46B4B5C2E984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196300" y="2494327"/>
            <a:ext cx="820989" cy="160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946398-8705-40D3-B625-AA1961E34650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835499" y="4995265"/>
            <a:ext cx="493712" cy="26644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E37ED52-165D-4D7B-BB5E-AC084362B295}"/>
              </a:ext>
            </a:extLst>
          </p:cNvPr>
          <p:cNvPicPr/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4"/>
          <a:stretch/>
        </p:blipFill>
        <p:spPr bwMode="auto">
          <a:xfrm>
            <a:off x="8747904" y="5349871"/>
            <a:ext cx="581307" cy="409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0DB5EFB-E329-4478-B3B3-4887EE165343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9561857" y="4985516"/>
            <a:ext cx="763512" cy="26576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C7D3A67-475B-43A2-A1CA-91144F9B19EA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9439913" y="5361622"/>
            <a:ext cx="660111" cy="36467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B765712-0AA6-4C95-BA28-35E14C31DCD2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0479531" y="1893606"/>
            <a:ext cx="537741" cy="212109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6F5A973F-2C6A-4073-87C1-58B09D6CC555}"/>
              </a:ext>
            </a:extLst>
          </p:cNvPr>
          <p:cNvSpPr txBox="1"/>
          <p:nvPr/>
        </p:nvSpPr>
        <p:spPr>
          <a:xfrm>
            <a:off x="6251223" y="2792020"/>
            <a:ext cx="1874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 err="1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Jaunuzņēmumu</a:t>
            </a:r>
            <a:r>
              <a:rPr lang="lv-LV" sz="1600" b="1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ekosistēma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2A800695-76BB-47B0-BB30-B56A06528B80}"/>
              </a:ext>
            </a:extLst>
          </p:cNvPr>
          <p:cNvPicPr>
            <a:picLocks noChangeAspect="1"/>
          </p:cNvPicPr>
          <p:nvPr/>
        </p:nvPicPr>
        <p:blipFill rotWithShape="1">
          <a:blip r:embed="rId51"/>
          <a:srcRect r="25819" b="48356"/>
          <a:stretch/>
        </p:blipFill>
        <p:spPr>
          <a:xfrm>
            <a:off x="10318554" y="5448902"/>
            <a:ext cx="715115" cy="24596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1776711-3BB6-4DE3-9A00-1E3DEDFCFEFE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344651" y="5902825"/>
            <a:ext cx="641940" cy="30230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506FBA9-66C9-435E-83C0-FC843F87CBD8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0206556" y="5882722"/>
            <a:ext cx="545951" cy="322412"/>
          </a:xfrm>
          <a:prstGeom prst="rect">
            <a:avLst/>
          </a:prstGeom>
        </p:spPr>
      </p:pic>
      <p:sp>
        <p:nvSpPr>
          <p:cNvPr id="68" name="Line">
            <a:extLst>
              <a:ext uri="{FF2B5EF4-FFF2-40B4-BE49-F238E27FC236}">
                <a16:creationId xmlns:a16="http://schemas.microsoft.com/office/drawing/2014/main" id="{4C163F86-5C9A-47F0-AF3E-A9B8182F6976}"/>
              </a:ext>
            </a:extLst>
          </p:cNvPr>
          <p:cNvSpPr/>
          <p:nvPr/>
        </p:nvSpPr>
        <p:spPr>
          <a:xfrm>
            <a:off x="2562645" y="1375652"/>
            <a:ext cx="27339" cy="5358986"/>
          </a:xfrm>
          <a:prstGeom prst="line">
            <a:avLst/>
          </a:prstGeom>
          <a:ln w="63500" cap="rnd">
            <a:solidFill>
              <a:srgbClr val="FFFFFF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D9DD7DC-BCBF-4E5B-8568-FE9426467A37}"/>
              </a:ext>
            </a:extLst>
          </p:cNvPr>
          <p:cNvCxnSpPr/>
          <p:nvPr/>
        </p:nvCxnSpPr>
        <p:spPr>
          <a:xfrm>
            <a:off x="428159" y="2137375"/>
            <a:ext cx="1749523" cy="7883"/>
          </a:xfrm>
          <a:prstGeom prst="line">
            <a:avLst/>
          </a:prstGeom>
          <a:ln w="57150">
            <a:solidFill>
              <a:srgbClr val="44546A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B32780E8-7414-43EB-BD96-AFC6BF3CC27A}"/>
              </a:ext>
            </a:extLst>
          </p:cNvPr>
          <p:cNvPicPr>
            <a:picLocks noChangeAspect="1"/>
          </p:cNvPicPr>
          <p:nvPr/>
        </p:nvPicPr>
        <p:blipFill>
          <a:blip r:embed="rId5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41" y="1432379"/>
            <a:ext cx="621220" cy="621220"/>
          </a:xfrm>
          <a:prstGeom prst="rect">
            <a:avLst/>
          </a:prstGeom>
        </p:spPr>
      </p:pic>
      <p:grpSp>
        <p:nvGrpSpPr>
          <p:cNvPr id="89" name="Shape 135">
            <a:extLst>
              <a:ext uri="{FF2B5EF4-FFF2-40B4-BE49-F238E27FC236}">
                <a16:creationId xmlns:a16="http://schemas.microsoft.com/office/drawing/2014/main" id="{6908771B-E1A7-4E45-B797-90C4D2F54C7C}"/>
              </a:ext>
            </a:extLst>
          </p:cNvPr>
          <p:cNvGrpSpPr/>
          <p:nvPr/>
        </p:nvGrpSpPr>
        <p:grpSpPr>
          <a:xfrm>
            <a:off x="425425" y="3355989"/>
            <a:ext cx="1986449" cy="691010"/>
            <a:chOff x="920301" y="2331289"/>
            <a:chExt cx="1986449" cy="921348"/>
          </a:xfrm>
        </p:grpSpPr>
        <p:sp>
          <p:nvSpPr>
            <p:cNvPr id="90" name="Shape 136">
              <a:extLst>
                <a:ext uri="{FF2B5EF4-FFF2-40B4-BE49-F238E27FC236}">
                  <a16:creationId xmlns:a16="http://schemas.microsoft.com/office/drawing/2014/main" id="{C8B5AAD4-C59B-4FE3-8654-BD5959BA6092}"/>
                </a:ext>
              </a:extLst>
            </p:cNvPr>
            <p:cNvSpPr txBox="1"/>
            <p:nvPr/>
          </p:nvSpPr>
          <p:spPr>
            <a:xfrm>
              <a:off x="955850" y="2331289"/>
              <a:ext cx="1950900" cy="627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91425" anchor="t" anchorCtr="0">
              <a:noAutofit/>
            </a:bodyPr>
            <a:lstStyle/>
            <a:p>
              <a:pPr algn="ctr" defTabSz="914378" fontAlgn="auto">
                <a:lnSpc>
                  <a:spcPct val="5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</a:pPr>
              <a:r>
                <a:rPr lang="en-US" sz="3200" b="1" kern="0" dirty="0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rPr>
                <a:t>€</a:t>
              </a:r>
              <a:r>
                <a:rPr lang="lv-LV" sz="3200" b="1" kern="0" dirty="0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rPr>
                <a:t> 218 M</a:t>
              </a:r>
              <a:endParaRPr sz="1100" b="1" kern="0" dirty="0">
                <a:solidFill>
                  <a:srgbClr val="44546A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Shape 137">
              <a:extLst>
                <a:ext uri="{FF2B5EF4-FFF2-40B4-BE49-F238E27FC236}">
                  <a16:creationId xmlns:a16="http://schemas.microsoft.com/office/drawing/2014/main" id="{4FA83979-6F49-40E7-888A-618968AF1862}"/>
                </a:ext>
              </a:extLst>
            </p:cNvPr>
            <p:cNvSpPr txBox="1"/>
            <p:nvPr/>
          </p:nvSpPr>
          <p:spPr>
            <a:xfrm>
              <a:off x="920301" y="2769286"/>
              <a:ext cx="1953281" cy="4833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91425" anchor="t" anchorCtr="0">
              <a:noAutofit/>
            </a:bodyPr>
            <a:lstStyle/>
            <a:p>
              <a:pPr algn="ctr" defTabSz="914378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</a:pPr>
              <a:r>
                <a:rPr lang="lv-LV" sz="1400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Piesaistītās investīcijas</a:t>
              </a:r>
              <a:endParaRPr sz="1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Shape 135">
            <a:extLst>
              <a:ext uri="{FF2B5EF4-FFF2-40B4-BE49-F238E27FC236}">
                <a16:creationId xmlns:a16="http://schemas.microsoft.com/office/drawing/2014/main" id="{21834168-F545-4204-8F79-F8AA93DE0652}"/>
              </a:ext>
            </a:extLst>
          </p:cNvPr>
          <p:cNvGrpSpPr/>
          <p:nvPr/>
        </p:nvGrpSpPr>
        <p:grpSpPr>
          <a:xfrm>
            <a:off x="378002" y="2354413"/>
            <a:ext cx="2045821" cy="618000"/>
            <a:chOff x="827761" y="2428636"/>
            <a:chExt cx="2045821" cy="824001"/>
          </a:xfrm>
        </p:grpSpPr>
        <p:sp>
          <p:nvSpPr>
            <p:cNvPr id="94" name="Shape 136">
              <a:extLst>
                <a:ext uri="{FF2B5EF4-FFF2-40B4-BE49-F238E27FC236}">
                  <a16:creationId xmlns:a16="http://schemas.microsoft.com/office/drawing/2014/main" id="{DD39BD0A-BA22-46D7-92E2-45DCCB32FAB9}"/>
                </a:ext>
              </a:extLst>
            </p:cNvPr>
            <p:cNvSpPr txBox="1"/>
            <p:nvPr/>
          </p:nvSpPr>
          <p:spPr>
            <a:xfrm>
              <a:off x="827761" y="2428636"/>
              <a:ext cx="1950900" cy="6278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91425" anchor="t" anchorCtr="0">
              <a:noAutofit/>
            </a:bodyPr>
            <a:lstStyle/>
            <a:p>
              <a:pPr algn="ctr" defTabSz="914378" fontAlgn="auto">
                <a:lnSpc>
                  <a:spcPct val="5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</a:pPr>
              <a:r>
                <a:rPr lang="lv-LV" sz="3200" b="1" kern="0" dirty="0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rPr>
                <a:t>350</a:t>
              </a:r>
              <a:endParaRPr sz="1100" b="1" kern="0" dirty="0">
                <a:solidFill>
                  <a:srgbClr val="44546A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Shape 137">
              <a:extLst>
                <a:ext uri="{FF2B5EF4-FFF2-40B4-BE49-F238E27FC236}">
                  <a16:creationId xmlns:a16="http://schemas.microsoft.com/office/drawing/2014/main" id="{AACC27BE-759B-4263-BB4F-58E70EE05A03}"/>
                </a:ext>
              </a:extLst>
            </p:cNvPr>
            <p:cNvSpPr txBox="1"/>
            <p:nvPr/>
          </p:nvSpPr>
          <p:spPr>
            <a:xfrm>
              <a:off x="920301" y="2769286"/>
              <a:ext cx="1953281" cy="4833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91425" anchor="t" anchorCtr="0">
              <a:noAutofit/>
            </a:bodyPr>
            <a:lstStyle/>
            <a:p>
              <a:pPr algn="ctr" defTabSz="914378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</a:pPr>
              <a:r>
                <a:rPr lang="lv-LV" sz="1400" kern="0" dirty="0" err="1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jaunuzņēmumi</a:t>
              </a:r>
              <a:endParaRPr sz="1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Shape 139">
            <a:extLst>
              <a:ext uri="{FF2B5EF4-FFF2-40B4-BE49-F238E27FC236}">
                <a16:creationId xmlns:a16="http://schemas.microsoft.com/office/drawing/2014/main" id="{22034F56-D1AC-4154-9403-09CD09F6343A}"/>
              </a:ext>
            </a:extLst>
          </p:cNvPr>
          <p:cNvSpPr txBox="1"/>
          <p:nvPr/>
        </p:nvSpPr>
        <p:spPr>
          <a:xfrm>
            <a:off x="178039" y="4070860"/>
            <a:ext cx="2617800" cy="6329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ctr" defTabSz="914378" fontAlgn="auto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600"/>
            </a:pPr>
            <a:r>
              <a:rPr lang="lv-LV" sz="2800" b="1" kern="0" dirty="0">
                <a:solidFill>
                  <a:srgbClr val="44546A"/>
                </a:solidFill>
                <a:latin typeface="Arial"/>
                <a:cs typeface="Arial"/>
                <a:sym typeface="Arial"/>
              </a:rPr>
              <a:t>51%</a:t>
            </a:r>
            <a:endParaRPr sz="1800" kern="0" dirty="0">
              <a:solidFill>
                <a:srgbClr val="44546A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" name="Shape 137">
            <a:extLst>
              <a:ext uri="{FF2B5EF4-FFF2-40B4-BE49-F238E27FC236}">
                <a16:creationId xmlns:a16="http://schemas.microsoft.com/office/drawing/2014/main" id="{9401F737-0718-49B8-BA36-31AF3BADE311}"/>
              </a:ext>
            </a:extLst>
          </p:cNvPr>
          <p:cNvSpPr txBox="1"/>
          <p:nvPr/>
        </p:nvSpPr>
        <p:spPr>
          <a:xfrm>
            <a:off x="446820" y="4665301"/>
            <a:ext cx="1953281" cy="3625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91425" anchor="t" anchorCtr="0">
            <a:noAutofit/>
          </a:bodyPr>
          <a:lstStyle/>
          <a:p>
            <a:pPr algn="ctr" defTabSz="914378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</a:pPr>
            <a:r>
              <a:rPr lang="lv-LV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Investīcijas IKT jomā</a:t>
            </a:r>
            <a:endParaRPr sz="14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137">
            <a:extLst>
              <a:ext uri="{FF2B5EF4-FFF2-40B4-BE49-F238E27FC236}">
                <a16:creationId xmlns:a16="http://schemas.microsoft.com/office/drawing/2014/main" id="{856D269E-45FC-4798-9382-92189647718E}"/>
              </a:ext>
            </a:extLst>
          </p:cNvPr>
          <p:cNvSpPr txBox="1"/>
          <p:nvPr/>
        </p:nvSpPr>
        <p:spPr>
          <a:xfrm>
            <a:off x="459783" y="5756910"/>
            <a:ext cx="1953281" cy="3625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91425" anchor="t" anchorCtr="0">
            <a:noAutofit/>
          </a:bodyPr>
          <a:lstStyle/>
          <a:p>
            <a:pPr algn="ctr" defTabSz="914378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</a:pPr>
            <a:r>
              <a:rPr lang="lv-LV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Publiskais līdzfinansējums </a:t>
            </a:r>
            <a:r>
              <a:rPr lang="lv-LV" sz="14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riska kapitālam</a:t>
            </a:r>
            <a:endParaRPr sz="14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136">
            <a:extLst>
              <a:ext uri="{FF2B5EF4-FFF2-40B4-BE49-F238E27FC236}">
                <a16:creationId xmlns:a16="http://schemas.microsoft.com/office/drawing/2014/main" id="{2C6AB7B8-F09A-49E2-9EA0-260EE49F777F}"/>
              </a:ext>
            </a:extLst>
          </p:cNvPr>
          <p:cNvSpPr txBox="1"/>
          <p:nvPr/>
        </p:nvSpPr>
        <p:spPr>
          <a:xfrm>
            <a:off x="454543" y="5365611"/>
            <a:ext cx="1950900" cy="4709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91425" anchor="t" anchorCtr="0">
            <a:noAutofit/>
          </a:bodyPr>
          <a:lstStyle/>
          <a:p>
            <a:pPr algn="ctr" defTabSz="914378" fontAlgn="auto">
              <a:lnSpc>
                <a:spcPct val="5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</a:pP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€</a:t>
            </a:r>
            <a:r>
              <a:rPr lang="en-US" sz="3200" b="1" kern="0" dirty="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3200" b="1" kern="0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75 M</a:t>
            </a:r>
            <a:endParaRPr sz="1100" b="1" kern="0" dirty="0">
              <a:solidFill>
                <a:schemeClr val="tx2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43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ram_Latvia_IX.0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4642" y="3445897"/>
            <a:ext cx="1681485" cy="50783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algn="ctr" hangingPunct="0"/>
            <a:r>
              <a:rPr lang="lv-LV" sz="2700" b="1" kern="0" dirty="0">
                <a:solidFill>
                  <a:srgbClr val="FF0000"/>
                </a:solidFill>
                <a:latin typeface="Calibri"/>
                <a:sym typeface="Calibri"/>
              </a:rPr>
              <a:t>29,490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646127" y="3534937"/>
            <a:ext cx="0" cy="434898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Oval 6"/>
          <p:cNvSpPr/>
          <p:nvPr/>
        </p:nvSpPr>
        <p:spPr>
          <a:xfrm>
            <a:off x="6597708" y="3633537"/>
            <a:ext cx="115914" cy="156410"/>
          </a:xfrm>
          <a:prstGeom prst="ellipse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lv-LV"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9532" y="4549698"/>
            <a:ext cx="3088888" cy="830997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hangingPunct="0"/>
            <a:r>
              <a:rPr lang="lv-LV" sz="24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sym typeface="Calibri"/>
              </a:rPr>
              <a:t>3rd </a:t>
            </a:r>
            <a:r>
              <a:rPr lang="lv-LV" sz="2400" kern="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sym typeface="Calibri"/>
              </a:rPr>
              <a:t>fastest</a:t>
            </a:r>
            <a:r>
              <a:rPr lang="lv-LV" sz="24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sym typeface="Calibri"/>
              </a:rPr>
              <a:t> </a:t>
            </a:r>
            <a:r>
              <a:rPr lang="lv-LV" sz="2400" kern="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sym typeface="Calibri"/>
              </a:rPr>
              <a:t>growing</a:t>
            </a:r>
            <a:r>
              <a:rPr lang="lv-LV" sz="24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sym typeface="Calibri"/>
              </a:rPr>
              <a:t> ECONOMY </a:t>
            </a:r>
            <a:r>
              <a:rPr lang="lv-LV" sz="2400" kern="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sym typeface="Calibri"/>
              </a:rPr>
              <a:t>in</a:t>
            </a:r>
            <a:r>
              <a:rPr lang="lv-LV" sz="24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sym typeface="Calibri"/>
              </a:rPr>
              <a:t> EU</a:t>
            </a:r>
          </a:p>
        </p:txBody>
      </p:sp>
      <p:pic>
        <p:nvPicPr>
          <p:cNvPr id="10" name="VG_liels_vienkrasu.png" descr="VG_liels_vienkrasu.png"/>
          <p:cNvPicPr>
            <a:picLocks noChangeAspect="1"/>
          </p:cNvPicPr>
          <p:nvPr/>
        </p:nvPicPr>
        <p:blipFill>
          <a:blip r:embed="rId4">
            <a:alphaModFix amt="25000"/>
            <a:extLst/>
          </a:blip>
          <a:stretch>
            <a:fillRect/>
          </a:stretch>
        </p:blipFill>
        <p:spPr>
          <a:xfrm>
            <a:off x="10975264" y="290259"/>
            <a:ext cx="950513" cy="768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1" y="6157063"/>
            <a:ext cx="775199" cy="5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ross-sector partnerships">
            <a:extLst>
              <a:ext uri="{FF2B5EF4-FFF2-40B4-BE49-F238E27FC236}">
                <a16:creationId xmlns:a16="http://schemas.microsoft.com/office/drawing/2014/main" id="{E2697A9F-F1BF-4383-956E-22C456010E8E}"/>
              </a:ext>
            </a:extLst>
          </p:cNvPr>
          <p:cNvSpPr txBox="1"/>
          <p:nvPr/>
        </p:nvSpPr>
        <p:spPr>
          <a:xfrm>
            <a:off x="322796" y="483553"/>
            <a:ext cx="6466578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lang="lv-LV" sz="1800" dirty="0">
                <a:latin typeface="Helvetica Light"/>
              </a:rPr>
              <a:t>Politikas ietvars: Nacionālās industriālās politikas sasaiste ar NAP </a:t>
            </a:r>
            <a:endParaRPr sz="1800" dirty="0">
              <a:latin typeface="Helvetica Light"/>
            </a:endParaRPr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DEDC0364-2679-4070-B6A0-FD1EF794E6BA}"/>
              </a:ext>
            </a:extLst>
          </p:cNvPr>
          <p:cNvSpPr/>
          <p:nvPr/>
        </p:nvSpPr>
        <p:spPr>
          <a:xfrm>
            <a:off x="19050" y="405872"/>
            <a:ext cx="3187701" cy="1040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F6D2725-B929-4A0A-9C7F-BB560281A4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420302"/>
              </p:ext>
            </p:extLst>
          </p:nvPr>
        </p:nvGraphicFramePr>
        <p:xfrm>
          <a:off x="-393700" y="1426633"/>
          <a:ext cx="6832600" cy="400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C56A192-1CB9-4AD9-A26E-498AA320B0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9804074"/>
              </p:ext>
            </p:extLst>
          </p:nvPr>
        </p:nvGraphicFramePr>
        <p:xfrm>
          <a:off x="3923088" y="1426633"/>
          <a:ext cx="7701496" cy="387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0212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ross-sector partnerships">
            <a:extLst>
              <a:ext uri="{FF2B5EF4-FFF2-40B4-BE49-F238E27FC236}">
                <a16:creationId xmlns:a16="http://schemas.microsoft.com/office/drawing/2014/main" id="{E2697A9F-F1BF-4383-956E-22C456010E8E}"/>
              </a:ext>
            </a:extLst>
          </p:cNvPr>
          <p:cNvSpPr txBox="1"/>
          <p:nvPr/>
        </p:nvSpPr>
        <p:spPr>
          <a:xfrm>
            <a:off x="322796" y="483553"/>
            <a:ext cx="4186402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lang="lv-LV" sz="1800" dirty="0">
                <a:latin typeface="Helvetica Light"/>
              </a:rPr>
              <a:t>Politikas ietvars: NIP konceptuālais ietvars</a:t>
            </a:r>
            <a:endParaRPr sz="1800" dirty="0">
              <a:latin typeface="Helvetica Light"/>
            </a:endParaRPr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DEDC0364-2679-4070-B6A0-FD1EF794E6BA}"/>
              </a:ext>
            </a:extLst>
          </p:cNvPr>
          <p:cNvSpPr/>
          <p:nvPr/>
        </p:nvSpPr>
        <p:spPr>
          <a:xfrm>
            <a:off x="19050" y="405872"/>
            <a:ext cx="3187701" cy="1040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EE6A0093-B3B2-4D63-8362-654E047902E4}"/>
              </a:ext>
            </a:extLst>
          </p:cNvPr>
          <p:cNvSpPr/>
          <p:nvPr/>
        </p:nvSpPr>
        <p:spPr>
          <a:xfrm>
            <a:off x="1293634" y="769742"/>
            <a:ext cx="9369631" cy="2151594"/>
          </a:xfrm>
          <a:prstGeom prst="triangle">
            <a:avLst/>
          </a:prstGeom>
          <a:solidFill>
            <a:schemeClr val="bg1">
              <a:alpha val="71000"/>
            </a:schemeClr>
          </a:solidFill>
          <a:ln w="25400">
            <a:solidFill>
              <a:srgbClr val="213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rgbClr val="213868"/>
                </a:solidFill>
              </a:rPr>
              <a:t>VĪZIJA: </a:t>
            </a:r>
          </a:p>
          <a:p>
            <a:pPr algn="ctr"/>
            <a:r>
              <a:rPr lang="lv-LV" b="1" dirty="0">
                <a:solidFill>
                  <a:srgbClr val="213868"/>
                </a:solidFill>
              </a:rPr>
              <a:t>LABKLĀJĪBAS PIEAUGUMS</a:t>
            </a:r>
          </a:p>
          <a:p>
            <a:pPr algn="ctr"/>
            <a:endParaRPr lang="lv-LV" dirty="0">
              <a:solidFill>
                <a:srgbClr val="213868"/>
              </a:solidFill>
            </a:endParaRPr>
          </a:p>
          <a:p>
            <a:pPr algn="ctr"/>
            <a:r>
              <a:rPr lang="lv-LV" dirty="0">
                <a:solidFill>
                  <a:srgbClr val="213868"/>
                </a:solidFill>
              </a:rPr>
              <a:t>STRATĒĢIJA: </a:t>
            </a:r>
          </a:p>
          <a:p>
            <a:pPr algn="ctr"/>
            <a:r>
              <a:rPr lang="lv-LV" b="1" dirty="0">
                <a:solidFill>
                  <a:srgbClr val="213868"/>
                </a:solidFill>
              </a:rPr>
              <a:t>EKSPORTA/PRODUKTIVITĀTES KĀPINĀŠANA</a:t>
            </a:r>
          </a:p>
          <a:p>
            <a:pPr algn="ctr"/>
            <a:endParaRPr lang="lv-LV" dirty="0">
              <a:solidFill>
                <a:srgbClr val="213868"/>
              </a:solidFill>
            </a:endParaRPr>
          </a:p>
          <a:p>
            <a:pPr algn="ctr"/>
            <a:endParaRPr lang="lv-LV" dirty="0">
              <a:solidFill>
                <a:srgbClr val="213868"/>
              </a:solidFill>
            </a:endParaRPr>
          </a:p>
          <a:p>
            <a:pPr algn="ctr"/>
            <a:endParaRPr lang="lv-LV" dirty="0">
              <a:solidFill>
                <a:srgbClr val="213868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7ABD41-4448-490A-A5AA-FC4511B56634}"/>
              </a:ext>
            </a:extLst>
          </p:cNvPr>
          <p:cNvSpPr/>
          <p:nvPr/>
        </p:nvSpPr>
        <p:spPr>
          <a:xfrm>
            <a:off x="2291934" y="3046024"/>
            <a:ext cx="1389413" cy="2778826"/>
          </a:xfrm>
          <a:prstGeom prst="rect">
            <a:avLst/>
          </a:prstGeom>
          <a:solidFill>
            <a:schemeClr val="bg1">
              <a:alpha val="71000"/>
            </a:schemeClr>
          </a:solidFill>
          <a:ln w="25400">
            <a:solidFill>
              <a:srgbClr val="213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Ekosistēmas A izzināšanas, izveides un analīzes process</a:t>
            </a:r>
          </a:p>
          <a:p>
            <a:pPr algn="ctr"/>
            <a:r>
              <a:rPr lang="lv-LV" dirty="0">
                <a:solidFill>
                  <a:schemeClr val="tx1"/>
                </a:solidFill>
              </a:rPr>
              <a:t>Rīcības plāns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A04D20-6C3A-4EA3-A339-1536AFF18519}"/>
              </a:ext>
            </a:extLst>
          </p:cNvPr>
          <p:cNvSpPr/>
          <p:nvPr/>
        </p:nvSpPr>
        <p:spPr>
          <a:xfrm>
            <a:off x="3821872" y="3046024"/>
            <a:ext cx="1389413" cy="2778826"/>
          </a:xfrm>
          <a:prstGeom prst="rect">
            <a:avLst/>
          </a:prstGeom>
          <a:solidFill>
            <a:schemeClr val="bg1">
              <a:alpha val="71000"/>
            </a:schemeClr>
          </a:solidFill>
          <a:ln w="25400">
            <a:solidFill>
              <a:srgbClr val="213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Ekosistēmas B izzināšanas, izveides un analīzes process</a:t>
            </a:r>
          </a:p>
          <a:p>
            <a:pPr algn="ctr"/>
            <a:r>
              <a:rPr lang="lv-LV" dirty="0">
                <a:solidFill>
                  <a:schemeClr val="tx1"/>
                </a:solidFill>
              </a:rPr>
              <a:t>Rīcības plāns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067F3C-711C-46F2-A222-0A3B5AE879CD}"/>
              </a:ext>
            </a:extLst>
          </p:cNvPr>
          <p:cNvSpPr/>
          <p:nvPr/>
        </p:nvSpPr>
        <p:spPr>
          <a:xfrm>
            <a:off x="5351810" y="3046024"/>
            <a:ext cx="1389413" cy="2778826"/>
          </a:xfrm>
          <a:prstGeom prst="rect">
            <a:avLst/>
          </a:prstGeom>
          <a:solidFill>
            <a:schemeClr val="bg1">
              <a:alpha val="71000"/>
            </a:schemeClr>
          </a:solidFill>
          <a:ln w="25400">
            <a:solidFill>
              <a:srgbClr val="213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Ekosistēmas C izzināšanas, izveides un analīzes process</a:t>
            </a:r>
          </a:p>
          <a:p>
            <a:pPr algn="ctr"/>
            <a:r>
              <a:rPr lang="lv-LV" dirty="0">
                <a:solidFill>
                  <a:schemeClr val="tx1"/>
                </a:solidFill>
              </a:rPr>
              <a:t>Rīcības plāns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0EFC37-1B50-40DB-AE26-A60D4B1C7864}"/>
              </a:ext>
            </a:extLst>
          </p:cNvPr>
          <p:cNvSpPr/>
          <p:nvPr/>
        </p:nvSpPr>
        <p:spPr>
          <a:xfrm>
            <a:off x="6881748" y="3046024"/>
            <a:ext cx="1389413" cy="2778826"/>
          </a:xfrm>
          <a:prstGeom prst="rect">
            <a:avLst/>
          </a:prstGeom>
          <a:solidFill>
            <a:schemeClr val="bg1">
              <a:alpha val="71000"/>
            </a:schemeClr>
          </a:solidFill>
          <a:ln w="25400">
            <a:solidFill>
              <a:srgbClr val="213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Ekosistēmas … izzināšanas, izveides un analīzes process</a:t>
            </a:r>
          </a:p>
          <a:p>
            <a:pPr algn="ctr"/>
            <a:r>
              <a:rPr lang="lv-LV" dirty="0">
                <a:solidFill>
                  <a:schemeClr val="tx1"/>
                </a:solidFill>
              </a:rPr>
              <a:t>Rīcības plāns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F6EE4C-3A50-42A2-8FA0-7E91CC53B004}"/>
              </a:ext>
            </a:extLst>
          </p:cNvPr>
          <p:cNvSpPr/>
          <p:nvPr/>
        </p:nvSpPr>
        <p:spPr>
          <a:xfrm>
            <a:off x="8439396" y="3046024"/>
            <a:ext cx="1389413" cy="2778826"/>
          </a:xfrm>
          <a:prstGeom prst="rect">
            <a:avLst/>
          </a:prstGeom>
          <a:solidFill>
            <a:schemeClr val="bg1">
              <a:alpha val="71000"/>
            </a:schemeClr>
          </a:solidFill>
          <a:ln w="25400">
            <a:solidFill>
              <a:srgbClr val="213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Ekosistēmas Z izzināšanas, izveides un analīzes process</a:t>
            </a:r>
          </a:p>
          <a:p>
            <a:pPr algn="ctr"/>
            <a:r>
              <a:rPr lang="lv-LV" dirty="0">
                <a:solidFill>
                  <a:schemeClr val="tx1"/>
                </a:solidFill>
              </a:rPr>
              <a:t>Rīcības plāns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4CB234-C40F-4DDB-8966-92D0B7C0DA91}"/>
              </a:ext>
            </a:extLst>
          </p:cNvPr>
          <p:cNvSpPr/>
          <p:nvPr/>
        </p:nvSpPr>
        <p:spPr>
          <a:xfrm>
            <a:off x="807523" y="5949538"/>
            <a:ext cx="10592790" cy="64126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rgbClr val="213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213868"/>
              </a:solidFill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5514AE97-AD53-4829-877C-40EF6BCE4F96}"/>
              </a:ext>
            </a:extLst>
          </p:cNvPr>
          <p:cNvSpPr/>
          <p:nvPr/>
        </p:nvSpPr>
        <p:spPr>
          <a:xfrm>
            <a:off x="1543621" y="6038602"/>
            <a:ext cx="1698585" cy="46313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rgbClr val="213868"/>
                </a:solidFill>
              </a:rPr>
              <a:t>P&amp;A </a:t>
            </a:r>
          </a:p>
          <a:p>
            <a:pPr algn="ctr"/>
            <a:r>
              <a:rPr lang="lv-LV" dirty="0">
                <a:solidFill>
                  <a:srgbClr val="213868"/>
                </a:solidFill>
              </a:rPr>
              <a:t>attīstība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5D6E1D63-1281-4410-BB6E-29D55FC8FB5E}"/>
              </a:ext>
            </a:extLst>
          </p:cNvPr>
          <p:cNvSpPr/>
          <p:nvPr/>
        </p:nvSpPr>
        <p:spPr>
          <a:xfrm>
            <a:off x="3580043" y="6038602"/>
            <a:ext cx="2004534" cy="46313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rgbClr val="213868"/>
                </a:solidFill>
              </a:rPr>
              <a:t>Ražošanas faktoru attīstība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47CD3EF3-ED7D-42EA-969C-906C3D9DD3C1}"/>
              </a:ext>
            </a:extLst>
          </p:cNvPr>
          <p:cNvSpPr/>
          <p:nvPr/>
        </p:nvSpPr>
        <p:spPr>
          <a:xfrm>
            <a:off x="5978450" y="6030684"/>
            <a:ext cx="2004534" cy="46313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rgbClr val="213868"/>
                </a:solidFill>
              </a:rPr>
              <a:t>Cilvēkresursu attīstība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7863300F-46B5-47A5-9BBA-0C053825AA63}"/>
              </a:ext>
            </a:extLst>
          </p:cNvPr>
          <p:cNvSpPr/>
          <p:nvPr/>
        </p:nvSpPr>
        <p:spPr>
          <a:xfrm>
            <a:off x="8271160" y="6030684"/>
            <a:ext cx="2321195" cy="46313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rgbClr val="213868"/>
                </a:solidFill>
              </a:rPr>
              <a:t>Eksporta potenciāla attīstība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107687-2415-4819-B4AB-6A9F779490CA}"/>
              </a:ext>
            </a:extLst>
          </p:cNvPr>
          <p:cNvSpPr/>
          <p:nvPr/>
        </p:nvSpPr>
        <p:spPr>
          <a:xfrm rot="16200000">
            <a:off x="-486943" y="1475183"/>
            <a:ext cx="20572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b="0" cap="none" spc="0" dirty="0">
                <a:ln w="0"/>
                <a:solidFill>
                  <a:srgbClr val="2138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Makroekonomikas analīze</a:t>
            </a:r>
            <a:endParaRPr lang="en-US" b="0" cap="none" spc="0" dirty="0">
              <a:ln w="0"/>
              <a:solidFill>
                <a:srgbClr val="21386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0F0CF7-22F6-4421-86C0-A0EC549D4306}"/>
              </a:ext>
            </a:extLst>
          </p:cNvPr>
          <p:cNvSpPr/>
          <p:nvPr/>
        </p:nvSpPr>
        <p:spPr>
          <a:xfrm rot="16200000">
            <a:off x="-486942" y="4112271"/>
            <a:ext cx="20572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b="0" cap="none" spc="0" dirty="0">
                <a:ln w="0"/>
                <a:solidFill>
                  <a:srgbClr val="2138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Mikroekonomikas/ ekosistēmu analīze</a:t>
            </a:r>
            <a:endParaRPr lang="en-US" b="0" cap="none" spc="0" dirty="0">
              <a:ln w="0"/>
              <a:solidFill>
                <a:srgbClr val="21386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454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"/>
          <p:cNvGrpSpPr/>
          <p:nvPr/>
        </p:nvGrpSpPr>
        <p:grpSpPr>
          <a:xfrm>
            <a:off x="8515352" y="2366142"/>
            <a:ext cx="1841500" cy="1845773"/>
            <a:chOff x="0" y="0"/>
            <a:chExt cx="3683000" cy="3691545"/>
          </a:xfrm>
          <a:solidFill>
            <a:srgbClr val="FFFFFF">
              <a:alpha val="70980"/>
            </a:srgbClr>
          </a:solidFill>
        </p:grpSpPr>
        <p:sp>
          <p:nvSpPr>
            <p:cNvPr id="198" name="Circle"/>
            <p:cNvSpPr/>
            <p:nvPr/>
          </p:nvSpPr>
          <p:spPr>
            <a:xfrm>
              <a:off x="0" y="0"/>
              <a:ext cx="3683000" cy="3683000"/>
            </a:xfrm>
            <a:prstGeom prst="ellipse">
              <a:avLst/>
            </a:prstGeom>
            <a:grpFill/>
            <a:ln w="88900" cap="flat">
              <a:solidFill>
                <a:schemeClr val="accent1">
                  <a:hueOff val="114395"/>
                  <a:lumOff val="-24975"/>
                  <a:alpha val="23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Helvetica Light"/>
              </a:endParaRPr>
            </a:p>
          </p:txBody>
        </p:sp>
        <p:sp>
          <p:nvSpPr>
            <p:cNvPr id="199" name="Circle"/>
            <p:cNvSpPr/>
            <p:nvPr/>
          </p:nvSpPr>
          <p:spPr>
            <a:xfrm>
              <a:off x="0" y="8545"/>
              <a:ext cx="3683000" cy="3683001"/>
            </a:xfrm>
            <a:prstGeom prst="ellipse">
              <a:avLst/>
            </a:prstGeom>
            <a:grpFill/>
            <a:ln w="889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Helvetica Light"/>
              </a:endParaRPr>
            </a:p>
          </p:txBody>
        </p:sp>
      </p:grpSp>
      <p:sp>
        <p:nvSpPr>
          <p:cNvPr id="201" name="Square"/>
          <p:cNvSpPr/>
          <p:nvPr/>
        </p:nvSpPr>
        <p:spPr>
          <a:xfrm>
            <a:off x="6598197" y="2505781"/>
            <a:ext cx="1552301" cy="1552301"/>
          </a:xfrm>
          <a:prstGeom prst="ellipse">
            <a:avLst/>
          </a:prstGeom>
          <a:solidFill>
            <a:srgbClr val="48699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202" name="Multinationals"/>
          <p:cNvSpPr txBox="1"/>
          <p:nvPr/>
        </p:nvSpPr>
        <p:spPr>
          <a:xfrm>
            <a:off x="8573444" y="2939923"/>
            <a:ext cx="1712007" cy="636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2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 algn="ctr"/>
            <a:r>
              <a:rPr lang="lv-LV" sz="1800" b="1" dirty="0">
                <a:latin typeface="Helvetica Light"/>
              </a:rPr>
              <a:t>STARPTAUTISKI</a:t>
            </a:r>
            <a:endParaRPr lang="lv-LV" sz="2000" b="1" dirty="0">
              <a:latin typeface="Helvetica Light"/>
            </a:endParaRPr>
          </a:p>
          <a:p>
            <a:pPr algn="ctr"/>
            <a:r>
              <a:rPr lang="lv-LV" sz="2000" b="1" dirty="0">
                <a:latin typeface="Helvetica Light"/>
              </a:rPr>
              <a:t>UZŅĒMUMI</a:t>
            </a:r>
          </a:p>
        </p:txBody>
      </p:sp>
      <p:sp>
        <p:nvSpPr>
          <p:cNvPr id="204" name="Government"/>
          <p:cNvSpPr txBox="1"/>
          <p:nvPr/>
        </p:nvSpPr>
        <p:spPr>
          <a:xfrm>
            <a:off x="6848334" y="2787171"/>
            <a:ext cx="1080424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500">
                <a:solidFill>
                  <a:srgbClr val="FFFFFF"/>
                </a:solidFill>
              </a:defRPr>
            </a:lvl1pPr>
          </a:lstStyle>
          <a:p>
            <a:r>
              <a:rPr lang="lv-LV" sz="2000" b="1">
                <a:latin typeface="Helvetica Light"/>
              </a:rPr>
              <a:t>VALDĪBA</a:t>
            </a:r>
            <a:endParaRPr sz="1600" b="1">
              <a:latin typeface="Helvetica Light"/>
            </a:endParaRPr>
          </a:p>
        </p:txBody>
      </p:sp>
      <p:sp>
        <p:nvSpPr>
          <p:cNvPr id="205" name="Line"/>
          <p:cNvSpPr/>
          <p:nvPr/>
        </p:nvSpPr>
        <p:spPr>
          <a:xfrm>
            <a:off x="7970974" y="3273423"/>
            <a:ext cx="400443" cy="1292"/>
          </a:xfrm>
          <a:prstGeom prst="line">
            <a:avLst/>
          </a:prstGeom>
          <a:ln w="50800">
            <a:solidFill>
              <a:srgbClr val="486996"/>
            </a:solidFill>
            <a:miter lim="400000"/>
            <a:headEnd type="triangle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206" name="Line"/>
          <p:cNvSpPr/>
          <p:nvPr/>
        </p:nvSpPr>
        <p:spPr>
          <a:xfrm>
            <a:off x="6380483" y="3266328"/>
            <a:ext cx="400443" cy="1291"/>
          </a:xfrm>
          <a:prstGeom prst="line">
            <a:avLst/>
          </a:prstGeom>
          <a:ln w="50800">
            <a:solidFill>
              <a:srgbClr val="486996"/>
            </a:solidFill>
            <a:miter lim="400000"/>
            <a:headEnd type="triangle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207" name="Line"/>
          <p:cNvSpPr/>
          <p:nvPr/>
        </p:nvSpPr>
        <p:spPr>
          <a:xfrm>
            <a:off x="7363786" y="2283161"/>
            <a:ext cx="1" cy="400445"/>
          </a:xfrm>
          <a:prstGeom prst="line">
            <a:avLst/>
          </a:prstGeom>
          <a:ln w="50800">
            <a:solidFill>
              <a:srgbClr val="486996"/>
            </a:solidFill>
            <a:miter lim="400000"/>
            <a:headEnd type="triangle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208" name="Line"/>
          <p:cNvSpPr/>
          <p:nvPr/>
        </p:nvSpPr>
        <p:spPr>
          <a:xfrm>
            <a:off x="7356674" y="3887171"/>
            <a:ext cx="1" cy="400445"/>
          </a:xfrm>
          <a:prstGeom prst="line">
            <a:avLst/>
          </a:prstGeom>
          <a:ln w="50800">
            <a:solidFill>
              <a:srgbClr val="486996"/>
            </a:solidFill>
            <a:miter lim="400000"/>
            <a:headEnd type="triangle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209" name="National Strategies…"/>
          <p:cNvSpPr txBox="1"/>
          <p:nvPr/>
        </p:nvSpPr>
        <p:spPr>
          <a:xfrm>
            <a:off x="6755920" y="3163271"/>
            <a:ext cx="1236853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spcAft>
                <a:spcPts val="200"/>
              </a:spcAft>
              <a:defRPr sz="1600" b="0">
                <a:solidFill>
                  <a:srgbClr val="FFFFFF"/>
                </a:solidFill>
              </a:defRPr>
            </a:pPr>
            <a:r>
              <a:rPr lang="lv-LV" sz="900" dirty="0">
                <a:latin typeface="Helvetica Light"/>
              </a:rPr>
              <a:t>Publiskā sektora finansējums un atbalsts</a:t>
            </a:r>
          </a:p>
          <a:p>
            <a:pPr algn="ctr">
              <a:spcAft>
                <a:spcPts val="200"/>
              </a:spcAft>
              <a:defRPr sz="1600" b="0">
                <a:solidFill>
                  <a:srgbClr val="FFFFFF"/>
                </a:solidFill>
              </a:defRPr>
            </a:pPr>
            <a:r>
              <a:rPr lang="lv-LV" sz="900" dirty="0">
                <a:latin typeface="Helvetica Light"/>
              </a:rPr>
              <a:t>Valstiskas stratēģijas</a:t>
            </a:r>
            <a:endParaRPr sz="900" dirty="0">
              <a:latin typeface="Helvetica Light"/>
            </a:endParaRPr>
          </a:p>
          <a:p>
            <a:pPr algn="ctr">
              <a:spcAft>
                <a:spcPts val="200"/>
              </a:spcAft>
              <a:defRPr sz="1600" b="0">
                <a:solidFill>
                  <a:srgbClr val="FFFFFF"/>
                </a:solidFill>
              </a:defRPr>
            </a:pPr>
            <a:r>
              <a:rPr lang="lv-LV" sz="900" dirty="0">
                <a:latin typeface="Helvetica Light"/>
              </a:rPr>
              <a:t>Veikla politikas veidošana</a:t>
            </a:r>
          </a:p>
        </p:txBody>
      </p:sp>
      <p:grpSp>
        <p:nvGrpSpPr>
          <p:cNvPr id="212" name="Group"/>
          <p:cNvGrpSpPr/>
          <p:nvPr/>
        </p:nvGrpSpPr>
        <p:grpSpPr>
          <a:xfrm>
            <a:off x="4267202" y="2473223"/>
            <a:ext cx="1841500" cy="1845773"/>
            <a:chOff x="0" y="0"/>
            <a:chExt cx="3683000" cy="3691545"/>
          </a:xfrm>
          <a:solidFill>
            <a:srgbClr val="FFFFFF">
              <a:alpha val="70980"/>
            </a:srgbClr>
          </a:solidFill>
        </p:grpSpPr>
        <p:sp>
          <p:nvSpPr>
            <p:cNvPr id="210" name="Circle"/>
            <p:cNvSpPr/>
            <p:nvPr/>
          </p:nvSpPr>
          <p:spPr>
            <a:xfrm>
              <a:off x="0" y="0"/>
              <a:ext cx="3683000" cy="3683000"/>
            </a:xfrm>
            <a:prstGeom prst="ellipse">
              <a:avLst/>
            </a:prstGeom>
            <a:grpFill/>
            <a:ln w="88900" cap="flat">
              <a:solidFill>
                <a:schemeClr val="accent1">
                  <a:hueOff val="114395"/>
                  <a:lumOff val="-24975"/>
                  <a:alpha val="23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Helvetica Light"/>
              </a:endParaRPr>
            </a:p>
          </p:txBody>
        </p:sp>
        <p:sp>
          <p:nvSpPr>
            <p:cNvPr id="211" name="Circle"/>
            <p:cNvSpPr/>
            <p:nvPr/>
          </p:nvSpPr>
          <p:spPr>
            <a:xfrm>
              <a:off x="0" y="8545"/>
              <a:ext cx="3683000" cy="3683001"/>
            </a:xfrm>
            <a:prstGeom prst="ellipse">
              <a:avLst/>
            </a:prstGeom>
            <a:grpFill/>
            <a:ln w="889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Helvetica Light"/>
              </a:endParaRPr>
            </a:p>
          </p:txBody>
        </p:sp>
      </p:grpSp>
      <p:sp>
        <p:nvSpPr>
          <p:cNvPr id="213" name="Academia"/>
          <p:cNvSpPr txBox="1"/>
          <p:nvPr/>
        </p:nvSpPr>
        <p:spPr>
          <a:xfrm>
            <a:off x="4483184" y="3100816"/>
            <a:ext cx="1425070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2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lang="lv-LV" sz="2000" b="1">
                <a:latin typeface="Helvetica Light"/>
              </a:rPr>
              <a:t>AKADĒMIJA</a:t>
            </a:r>
            <a:endParaRPr sz="2000" b="1">
              <a:latin typeface="Helvetica Light"/>
            </a:endParaRPr>
          </a:p>
        </p:txBody>
      </p:sp>
      <p:grpSp>
        <p:nvGrpSpPr>
          <p:cNvPr id="216" name="Group"/>
          <p:cNvGrpSpPr/>
          <p:nvPr/>
        </p:nvGrpSpPr>
        <p:grpSpPr>
          <a:xfrm>
            <a:off x="6432552" y="257073"/>
            <a:ext cx="1841500" cy="1845773"/>
            <a:chOff x="0" y="0"/>
            <a:chExt cx="3683000" cy="3691545"/>
          </a:xfrm>
          <a:solidFill>
            <a:srgbClr val="FFFFFF">
              <a:alpha val="70980"/>
            </a:srgbClr>
          </a:solidFill>
        </p:grpSpPr>
        <p:sp>
          <p:nvSpPr>
            <p:cNvPr id="214" name="Circle"/>
            <p:cNvSpPr/>
            <p:nvPr/>
          </p:nvSpPr>
          <p:spPr>
            <a:xfrm>
              <a:off x="0" y="0"/>
              <a:ext cx="3683000" cy="3683000"/>
            </a:xfrm>
            <a:prstGeom prst="ellipse">
              <a:avLst/>
            </a:prstGeom>
            <a:grpFill/>
            <a:ln w="88900" cap="flat">
              <a:solidFill>
                <a:schemeClr val="accent1">
                  <a:hueOff val="114395"/>
                  <a:lumOff val="-24975"/>
                  <a:alpha val="23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Helvetica Light"/>
              </a:endParaRPr>
            </a:p>
          </p:txBody>
        </p:sp>
        <p:sp>
          <p:nvSpPr>
            <p:cNvPr id="215" name="Circle"/>
            <p:cNvSpPr/>
            <p:nvPr/>
          </p:nvSpPr>
          <p:spPr>
            <a:xfrm>
              <a:off x="0" y="8545"/>
              <a:ext cx="3683000" cy="3683001"/>
            </a:xfrm>
            <a:prstGeom prst="ellipse">
              <a:avLst/>
            </a:prstGeom>
            <a:grpFill/>
            <a:ln w="889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Helvetica Light"/>
              </a:endParaRPr>
            </a:p>
          </p:txBody>
        </p:sp>
      </p:grpSp>
      <p:sp>
        <p:nvSpPr>
          <p:cNvPr id="217" name="Startups"/>
          <p:cNvSpPr txBox="1"/>
          <p:nvPr/>
        </p:nvSpPr>
        <p:spPr>
          <a:xfrm>
            <a:off x="6651932" y="573307"/>
            <a:ext cx="1368966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2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 algn="ctr"/>
            <a:r>
              <a:rPr lang="lv-LV" sz="2000" b="1">
                <a:latin typeface="Helvetica Light"/>
              </a:rPr>
              <a:t>JAUN-</a:t>
            </a:r>
            <a:br>
              <a:rPr lang="lv-LV" sz="2000" b="1">
                <a:latin typeface="Helvetica Light"/>
              </a:rPr>
            </a:br>
            <a:r>
              <a:rPr lang="lv-LV" sz="2000" b="1">
                <a:latin typeface="Helvetica Light"/>
              </a:rPr>
              <a:t>UZŅĒMUMI</a:t>
            </a:r>
          </a:p>
        </p:txBody>
      </p:sp>
      <p:grpSp>
        <p:nvGrpSpPr>
          <p:cNvPr id="220" name="Group"/>
          <p:cNvGrpSpPr/>
          <p:nvPr/>
        </p:nvGrpSpPr>
        <p:grpSpPr>
          <a:xfrm>
            <a:off x="6413502" y="4441723"/>
            <a:ext cx="1841500" cy="1845773"/>
            <a:chOff x="0" y="0"/>
            <a:chExt cx="3683000" cy="3691545"/>
          </a:xfrm>
          <a:solidFill>
            <a:srgbClr val="FFFFFF">
              <a:alpha val="70980"/>
            </a:srgbClr>
          </a:solidFill>
        </p:grpSpPr>
        <p:sp>
          <p:nvSpPr>
            <p:cNvPr id="218" name="Circle"/>
            <p:cNvSpPr/>
            <p:nvPr/>
          </p:nvSpPr>
          <p:spPr>
            <a:xfrm>
              <a:off x="0" y="0"/>
              <a:ext cx="3683000" cy="3683000"/>
            </a:xfrm>
            <a:prstGeom prst="ellipse">
              <a:avLst/>
            </a:prstGeom>
            <a:grpFill/>
            <a:ln w="88900" cap="flat">
              <a:solidFill>
                <a:schemeClr val="accent1">
                  <a:hueOff val="114395"/>
                  <a:lumOff val="-24975"/>
                  <a:alpha val="23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850">
                <a:latin typeface="Helvetica Light"/>
              </a:endParaRPr>
            </a:p>
          </p:txBody>
        </p:sp>
        <p:sp>
          <p:nvSpPr>
            <p:cNvPr id="219" name="Circle"/>
            <p:cNvSpPr/>
            <p:nvPr/>
          </p:nvSpPr>
          <p:spPr>
            <a:xfrm>
              <a:off x="0" y="8545"/>
              <a:ext cx="3683000" cy="3683001"/>
            </a:xfrm>
            <a:prstGeom prst="ellipse">
              <a:avLst/>
            </a:prstGeom>
            <a:grpFill/>
            <a:ln w="889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850">
                <a:latin typeface="Helvetica Light"/>
              </a:endParaRPr>
            </a:p>
          </p:txBody>
        </p:sp>
      </p:grpSp>
      <p:sp>
        <p:nvSpPr>
          <p:cNvPr id="221" name="Local Champions"/>
          <p:cNvSpPr txBox="1"/>
          <p:nvPr/>
        </p:nvSpPr>
        <p:spPr>
          <a:xfrm>
            <a:off x="6731523" y="4858912"/>
            <a:ext cx="1205458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2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 algn="ctr"/>
            <a:r>
              <a:rPr lang="lv-LV" sz="2000" b="1">
                <a:latin typeface="Helvetica Light"/>
              </a:rPr>
              <a:t>PAŠMĀJU</a:t>
            </a:r>
          </a:p>
          <a:p>
            <a:pPr algn="ctr"/>
            <a:r>
              <a:rPr lang="lv-LV" sz="2000" b="1">
                <a:latin typeface="Helvetica Light"/>
              </a:rPr>
              <a:t>LĪDERI</a:t>
            </a:r>
          </a:p>
        </p:txBody>
      </p:sp>
      <p:sp>
        <p:nvSpPr>
          <p:cNvPr id="222" name="Line"/>
          <p:cNvSpPr/>
          <p:nvPr/>
        </p:nvSpPr>
        <p:spPr>
          <a:xfrm flipH="1">
            <a:off x="5879738" y="1823006"/>
            <a:ext cx="602707" cy="600647"/>
          </a:xfrm>
          <a:prstGeom prst="line">
            <a:avLst/>
          </a:prstGeom>
          <a:ln w="50800">
            <a:solidFill>
              <a:schemeClr val="accent1">
                <a:hueOff val="114395"/>
                <a:lumOff val="-24975"/>
              </a:schemeClr>
            </a:solidFill>
            <a:prstDash val="sysDot"/>
            <a:miter lim="400000"/>
            <a:headEnd type="triangle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223" name="Line"/>
          <p:cNvSpPr/>
          <p:nvPr/>
        </p:nvSpPr>
        <p:spPr>
          <a:xfrm flipH="1">
            <a:off x="8213999" y="4122350"/>
            <a:ext cx="602706" cy="600647"/>
          </a:xfrm>
          <a:prstGeom prst="line">
            <a:avLst/>
          </a:prstGeom>
          <a:ln w="50800">
            <a:solidFill>
              <a:schemeClr val="accent1">
                <a:hueOff val="114395"/>
                <a:lumOff val="-24975"/>
              </a:schemeClr>
            </a:solidFill>
            <a:prstDash val="sysDot"/>
            <a:miter lim="400000"/>
            <a:headEnd type="triangle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224" name="Line"/>
          <p:cNvSpPr/>
          <p:nvPr/>
        </p:nvSpPr>
        <p:spPr>
          <a:xfrm>
            <a:off x="8080154" y="1910206"/>
            <a:ext cx="648196" cy="647441"/>
          </a:xfrm>
          <a:prstGeom prst="line">
            <a:avLst/>
          </a:prstGeom>
          <a:ln w="50800">
            <a:solidFill>
              <a:schemeClr val="accent1">
                <a:hueOff val="114395"/>
                <a:lumOff val="-24975"/>
              </a:schemeClr>
            </a:solidFill>
            <a:prstDash val="sysDot"/>
            <a:miter lim="400000"/>
            <a:headEnd type="triangle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225" name="Line"/>
          <p:cNvSpPr/>
          <p:nvPr/>
        </p:nvSpPr>
        <p:spPr>
          <a:xfrm>
            <a:off x="5817231" y="4137053"/>
            <a:ext cx="648196" cy="647440"/>
          </a:xfrm>
          <a:prstGeom prst="line">
            <a:avLst/>
          </a:prstGeom>
          <a:ln w="50800">
            <a:solidFill>
              <a:schemeClr val="accent1">
                <a:hueOff val="114395"/>
                <a:lumOff val="-24975"/>
              </a:schemeClr>
            </a:solidFill>
            <a:prstDash val="sysDot"/>
            <a:miter lim="400000"/>
            <a:headEnd type="triangle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226" name="Local universities…"/>
          <p:cNvSpPr txBox="1"/>
          <p:nvPr/>
        </p:nvSpPr>
        <p:spPr>
          <a:xfrm>
            <a:off x="4492512" y="3587479"/>
            <a:ext cx="1425955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defRPr sz="1600" b="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lv-LV" sz="1200">
                <a:latin typeface="Helvetica Light"/>
              </a:rPr>
              <a:t>Lokāli pieejamas kompetences</a:t>
            </a:r>
            <a:endParaRPr sz="1200">
              <a:latin typeface="Helvetica Light"/>
            </a:endParaRPr>
          </a:p>
        </p:txBody>
      </p:sp>
      <p:sp>
        <p:nvSpPr>
          <p:cNvPr id="227" name="Global know-how and…"/>
          <p:cNvSpPr txBox="1"/>
          <p:nvPr/>
        </p:nvSpPr>
        <p:spPr>
          <a:xfrm>
            <a:off x="8753750" y="3601232"/>
            <a:ext cx="1419294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defRPr sz="1600" b="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lv-LV" sz="1200">
                <a:latin typeface="Helvetica Light"/>
              </a:rPr>
              <a:t>Pieredze, zināšanas, zīmols</a:t>
            </a:r>
            <a:endParaRPr sz="1200">
              <a:latin typeface="Helvetica Light"/>
            </a:endParaRPr>
          </a:p>
        </p:txBody>
      </p:sp>
      <p:sp>
        <p:nvSpPr>
          <p:cNvPr id="228" name="Operating in traditional…"/>
          <p:cNvSpPr txBox="1"/>
          <p:nvPr/>
        </p:nvSpPr>
        <p:spPr>
          <a:xfrm>
            <a:off x="6590290" y="5523204"/>
            <a:ext cx="1470791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defRPr sz="1600" b="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lv-LV" sz="1200">
                <a:latin typeface="Helvetica Light"/>
              </a:rPr>
              <a:t>Pieredze dinamiskā vidē ar augstu potenciāla</a:t>
            </a:r>
            <a:endParaRPr sz="1200">
              <a:latin typeface="Helvetica Light"/>
            </a:endParaRPr>
          </a:p>
        </p:txBody>
      </p:sp>
      <p:sp>
        <p:nvSpPr>
          <p:cNvPr id="229" name="Innovative ideas, link between…"/>
          <p:cNvSpPr txBox="1"/>
          <p:nvPr/>
        </p:nvSpPr>
        <p:spPr>
          <a:xfrm>
            <a:off x="6788164" y="1309666"/>
            <a:ext cx="1154320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defRPr sz="1600" b="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lv-LV" sz="1200">
                <a:latin typeface="Helvetica Light"/>
              </a:rPr>
              <a:t>Jaunas un inovatīvas idejas</a:t>
            </a:r>
            <a:endParaRPr sz="1200">
              <a:latin typeface="Helvetica Ligh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A10B4C-7F04-4BBB-9D94-8FD72D53B948}"/>
              </a:ext>
            </a:extLst>
          </p:cNvPr>
          <p:cNvGrpSpPr/>
          <p:nvPr/>
        </p:nvGrpSpPr>
        <p:grpSpPr>
          <a:xfrm>
            <a:off x="4171952" y="269773"/>
            <a:ext cx="6324600" cy="6096000"/>
            <a:chOff x="8369300" y="660400"/>
            <a:chExt cx="12649200" cy="12192000"/>
          </a:xfrm>
        </p:grpSpPr>
        <p:sp>
          <p:nvSpPr>
            <p:cNvPr id="234" name="Square"/>
            <p:cNvSpPr/>
            <p:nvPr/>
          </p:nvSpPr>
          <p:spPr>
            <a:xfrm>
              <a:off x="8369300" y="10109200"/>
              <a:ext cx="2743200" cy="2743200"/>
            </a:xfrm>
            <a:prstGeom prst="rect">
              <a:avLst/>
            </a:prstGeom>
            <a:solidFill>
              <a:schemeClr val="accent1">
                <a:hueOff val="114395"/>
                <a:lumOff val="-24975"/>
                <a:alpha val="68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Helvetica Light"/>
              </a:endParaRPr>
            </a:p>
          </p:txBody>
        </p:sp>
        <p:sp>
          <p:nvSpPr>
            <p:cNvPr id="236" name="Square"/>
            <p:cNvSpPr/>
            <p:nvPr/>
          </p:nvSpPr>
          <p:spPr>
            <a:xfrm>
              <a:off x="18275300" y="10033000"/>
              <a:ext cx="2743200" cy="2743200"/>
            </a:xfrm>
            <a:prstGeom prst="rect">
              <a:avLst/>
            </a:prstGeom>
            <a:solidFill>
              <a:schemeClr val="accent1">
                <a:hueOff val="114395"/>
                <a:lumOff val="-24975"/>
                <a:alpha val="68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Helvetica Light"/>
              </a:endParaRPr>
            </a:p>
          </p:txBody>
        </p:sp>
        <p:sp>
          <p:nvSpPr>
            <p:cNvPr id="237" name="Square"/>
            <p:cNvSpPr/>
            <p:nvPr/>
          </p:nvSpPr>
          <p:spPr>
            <a:xfrm>
              <a:off x="18199100" y="660400"/>
              <a:ext cx="2743200" cy="2743200"/>
            </a:xfrm>
            <a:prstGeom prst="rect">
              <a:avLst/>
            </a:prstGeom>
            <a:solidFill>
              <a:schemeClr val="accent1">
                <a:hueOff val="114395"/>
                <a:lumOff val="-24975"/>
                <a:alpha val="63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Helvetica Light"/>
              </a:endParaRPr>
            </a:p>
          </p:txBody>
        </p:sp>
        <p:sp>
          <p:nvSpPr>
            <p:cNvPr id="235" name="Local talent development…"/>
            <p:cNvSpPr txBox="1"/>
            <p:nvPr/>
          </p:nvSpPr>
          <p:spPr>
            <a:xfrm>
              <a:off x="8636000" y="10506426"/>
              <a:ext cx="2362200" cy="18979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/>
            <a:p>
              <a:pPr marL="138906" indent="-138906">
                <a:spcBef>
                  <a:spcPts val="400"/>
                </a:spcBef>
                <a:buSzPct val="125000"/>
                <a:buChar char="•"/>
                <a:defRPr sz="21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rPr lang="lv-LV" sz="1100">
                  <a:latin typeface="Helvetica Light"/>
                </a:rPr>
                <a:t>Vietējo talantu attīstība</a:t>
              </a:r>
              <a:endParaRPr sz="1100">
                <a:latin typeface="Helvetica Light"/>
              </a:endParaRPr>
            </a:p>
            <a:p>
              <a:pPr marL="138906" indent="-138906">
                <a:spcBef>
                  <a:spcPts val="400"/>
                </a:spcBef>
                <a:buSzPct val="125000"/>
                <a:buChar char="•"/>
                <a:defRPr sz="21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rPr lang="lv-LV" sz="1100">
                  <a:latin typeface="Helvetica Light"/>
                </a:rPr>
                <a:t>Iekšējas izglītības programmas</a:t>
              </a:r>
              <a:endParaRPr sz="1100">
                <a:latin typeface="Helvetica Light"/>
              </a:endParaRPr>
            </a:p>
          </p:txBody>
        </p:sp>
        <p:sp>
          <p:nvSpPr>
            <p:cNvPr id="238" name="Outsourced R&amp;D…"/>
            <p:cNvSpPr txBox="1"/>
            <p:nvPr/>
          </p:nvSpPr>
          <p:spPr>
            <a:xfrm>
              <a:off x="18542000" y="980928"/>
              <a:ext cx="2286000" cy="2000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/>
            <a:p>
              <a:pPr marL="138906" indent="-138906">
                <a:spcBef>
                  <a:spcPts val="400"/>
                </a:spcBef>
                <a:buSzPct val="125000"/>
                <a:buChar char="•"/>
                <a:defRPr sz="21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rPr lang="lv-LV" sz="1100">
                  <a:latin typeface="Helvetica Light"/>
                </a:rPr>
                <a:t>Kontraktēta P&amp;A</a:t>
              </a:r>
            </a:p>
            <a:p>
              <a:pPr marL="138906" indent="-138906">
                <a:spcBef>
                  <a:spcPts val="400"/>
                </a:spcBef>
                <a:buSzPct val="125000"/>
                <a:buChar char="•"/>
                <a:defRPr sz="21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rPr lang="lv-LV" sz="1100">
                  <a:latin typeface="Helvetica Light"/>
                </a:rPr>
                <a:t>Pārdošana</a:t>
              </a:r>
              <a:endParaRPr sz="1100">
                <a:latin typeface="Helvetica Light"/>
              </a:endParaRPr>
            </a:p>
            <a:p>
              <a:pPr marL="138906" indent="-138906">
                <a:spcBef>
                  <a:spcPts val="400"/>
                </a:spcBef>
                <a:buSzPct val="125000"/>
                <a:buChar char="•"/>
                <a:defRPr sz="21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rPr lang="lv-LV" sz="1100">
                  <a:latin typeface="Helvetica Light"/>
                </a:rPr>
                <a:t>ĀTI palielināšanās</a:t>
              </a:r>
              <a:endParaRPr sz="1100">
                <a:latin typeface="Helvetica Light"/>
              </a:endParaRPr>
            </a:p>
          </p:txBody>
        </p:sp>
        <p:sp>
          <p:nvSpPr>
            <p:cNvPr id="239" name="Additional services…"/>
            <p:cNvSpPr txBox="1"/>
            <p:nvPr/>
          </p:nvSpPr>
          <p:spPr>
            <a:xfrm>
              <a:off x="18478500" y="10133948"/>
              <a:ext cx="2463800" cy="22365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/>
            <a:p>
              <a:pPr marL="138906" indent="-138906">
                <a:spcBef>
                  <a:spcPts val="400"/>
                </a:spcBef>
                <a:buSzPct val="125000"/>
                <a:buChar char="•"/>
                <a:defRPr sz="21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rPr lang="lv-LV" sz="1100">
                  <a:latin typeface="Helvetica Light"/>
                </a:rPr>
                <a:t>Papildus pakalpojumi</a:t>
              </a:r>
              <a:endParaRPr sz="1100">
                <a:latin typeface="Helvetica Light"/>
              </a:endParaRPr>
            </a:p>
            <a:p>
              <a:pPr marL="138906" indent="-138906">
                <a:spcBef>
                  <a:spcPts val="400"/>
                </a:spcBef>
                <a:buSzPct val="125000"/>
                <a:buChar char="•"/>
                <a:defRPr sz="21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rPr lang="lv-LV" sz="1100">
                  <a:latin typeface="Helvetica Light"/>
                </a:rPr>
                <a:t>Augsto tehnoloģiju produktu eksports</a:t>
              </a:r>
              <a:endParaRPr sz="1100">
                <a:latin typeface="Helvetica Light"/>
              </a:endParaRPr>
            </a:p>
          </p:txBody>
        </p:sp>
        <p:sp>
          <p:nvSpPr>
            <p:cNvPr id="230" name="Line"/>
            <p:cNvSpPr/>
            <p:nvPr/>
          </p:nvSpPr>
          <p:spPr>
            <a:xfrm flipH="1">
              <a:off x="16793560" y="3498679"/>
              <a:ext cx="1241261" cy="1164840"/>
            </a:xfrm>
            <a:prstGeom prst="line">
              <a:avLst/>
            </a:prstGeom>
            <a:ln w="50800">
              <a:solidFill>
                <a:schemeClr val="accent1">
                  <a:hueOff val="114395"/>
                  <a:lumOff val="-24975"/>
                </a:schemeClr>
              </a:solidFill>
              <a:prstDash val="sysDot"/>
              <a:miter lim="400000"/>
              <a:headEnd type="triangle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Helvetica Light"/>
              </a:endParaRPr>
            </a:p>
          </p:txBody>
        </p:sp>
        <p:sp>
          <p:nvSpPr>
            <p:cNvPr id="231" name="Line"/>
            <p:cNvSpPr/>
            <p:nvPr/>
          </p:nvSpPr>
          <p:spPr>
            <a:xfrm flipV="1">
              <a:off x="11285137" y="9027919"/>
              <a:ext cx="984947" cy="991471"/>
            </a:xfrm>
            <a:prstGeom prst="line">
              <a:avLst/>
            </a:prstGeom>
            <a:ln w="50800">
              <a:solidFill>
                <a:schemeClr val="accent1">
                  <a:hueOff val="114395"/>
                  <a:lumOff val="-24975"/>
                </a:schemeClr>
              </a:solidFill>
              <a:prstDash val="sysDot"/>
              <a:miter lim="400000"/>
              <a:headEnd type="triangle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Helvetica Light"/>
              </a:endParaRPr>
            </a:p>
          </p:txBody>
        </p:sp>
        <p:sp>
          <p:nvSpPr>
            <p:cNvPr id="232" name="Line"/>
            <p:cNvSpPr/>
            <p:nvPr/>
          </p:nvSpPr>
          <p:spPr>
            <a:xfrm flipH="1" flipV="1">
              <a:off x="17108783" y="8977119"/>
              <a:ext cx="1035356" cy="1035215"/>
            </a:xfrm>
            <a:prstGeom prst="line">
              <a:avLst/>
            </a:prstGeom>
            <a:ln w="50800">
              <a:solidFill>
                <a:schemeClr val="accent1">
                  <a:hueOff val="114395"/>
                  <a:lumOff val="-24975"/>
                </a:schemeClr>
              </a:solidFill>
              <a:prstDash val="sysDot"/>
              <a:miter lim="400000"/>
              <a:headEnd type="triangle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Helvetica Light"/>
              </a:endParaRPr>
            </a:p>
          </p:txBody>
        </p:sp>
        <p:sp>
          <p:nvSpPr>
            <p:cNvPr id="233" name="Line"/>
            <p:cNvSpPr/>
            <p:nvPr/>
          </p:nvSpPr>
          <p:spPr>
            <a:xfrm>
              <a:off x="11448339" y="3481259"/>
              <a:ext cx="869141" cy="877934"/>
            </a:xfrm>
            <a:prstGeom prst="line">
              <a:avLst/>
            </a:prstGeom>
            <a:ln w="50800">
              <a:solidFill>
                <a:schemeClr val="accent1">
                  <a:hueOff val="114395"/>
                  <a:lumOff val="-24975"/>
                </a:schemeClr>
              </a:solidFill>
              <a:prstDash val="sysDot"/>
              <a:miter lim="400000"/>
              <a:headEnd type="triangle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Helvetica Light"/>
              </a:endParaRPr>
            </a:p>
          </p:txBody>
        </p:sp>
        <p:sp>
          <p:nvSpPr>
            <p:cNvPr id="240" name="Square"/>
            <p:cNvSpPr/>
            <p:nvPr/>
          </p:nvSpPr>
          <p:spPr>
            <a:xfrm>
              <a:off x="8559800" y="660400"/>
              <a:ext cx="2743200" cy="2743200"/>
            </a:xfrm>
            <a:prstGeom prst="rect">
              <a:avLst/>
            </a:prstGeom>
            <a:solidFill>
              <a:schemeClr val="accent1">
                <a:hueOff val="114395"/>
                <a:lumOff val="-24975"/>
                <a:alpha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Helvetica Light"/>
              </a:endParaRPr>
            </a:p>
          </p:txBody>
        </p:sp>
        <p:sp>
          <p:nvSpPr>
            <p:cNvPr id="241" name="Joint research platforms…"/>
            <p:cNvSpPr txBox="1"/>
            <p:nvPr/>
          </p:nvSpPr>
          <p:spPr>
            <a:xfrm>
              <a:off x="8826500" y="798950"/>
              <a:ext cx="2286000" cy="233910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/>
            <a:p>
              <a:pPr marL="138906" indent="-138906">
                <a:spcBef>
                  <a:spcPts val="400"/>
                </a:spcBef>
                <a:buSzPct val="125000"/>
                <a:buChar char="•"/>
                <a:defRPr sz="21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rPr lang="lv-LV" sz="1100">
                  <a:latin typeface="Helvetica Light"/>
                </a:rPr>
                <a:t>Kopējas pētniecības platformas</a:t>
              </a:r>
              <a:endParaRPr sz="1100">
                <a:latin typeface="Helvetica Light"/>
              </a:endParaRPr>
            </a:p>
            <a:p>
              <a:pPr marL="138906" indent="-138906">
                <a:spcBef>
                  <a:spcPts val="400"/>
                </a:spcBef>
                <a:buSzPct val="125000"/>
                <a:buChar char="•"/>
                <a:defRPr sz="21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rPr lang="lv-LV" sz="1100">
                  <a:latin typeface="Helvetica Light"/>
                </a:rPr>
                <a:t>Inovāciju centri</a:t>
              </a:r>
              <a:endParaRPr sz="1100">
                <a:latin typeface="Helvetica Light"/>
              </a:endParaRPr>
            </a:p>
            <a:p>
              <a:pPr marL="138906" indent="-138906">
                <a:spcBef>
                  <a:spcPts val="400"/>
                </a:spcBef>
                <a:buSzPct val="125000"/>
                <a:buChar char="•"/>
                <a:defRPr sz="21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rPr lang="lv-LV" sz="1100">
                  <a:latin typeface="Helvetica Light"/>
                </a:rPr>
                <a:t>Biznesa inkubatori</a:t>
              </a:r>
              <a:endParaRPr sz="1100">
                <a:latin typeface="Helvetica Light"/>
              </a:endParaRPr>
            </a:p>
          </p:txBody>
        </p:sp>
      </p:grpSp>
      <p:sp>
        <p:nvSpPr>
          <p:cNvPr id="242" name="Rectangle"/>
          <p:cNvSpPr/>
          <p:nvPr/>
        </p:nvSpPr>
        <p:spPr>
          <a:xfrm>
            <a:off x="279401" y="3562350"/>
            <a:ext cx="2853418" cy="2895600"/>
          </a:xfrm>
          <a:prstGeom prst="rect">
            <a:avLst/>
          </a:prstGeom>
          <a:solidFill>
            <a:srgbClr val="FFFFFF">
              <a:alpha val="7215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243" name="Square"/>
          <p:cNvSpPr/>
          <p:nvPr/>
        </p:nvSpPr>
        <p:spPr>
          <a:xfrm>
            <a:off x="444500" y="5721350"/>
            <a:ext cx="431800" cy="431800"/>
          </a:xfrm>
          <a:prstGeom prst="rect">
            <a:avLst/>
          </a:prstGeom>
          <a:solidFill>
            <a:schemeClr val="accent1">
              <a:hueOff val="114395"/>
              <a:lumOff val="-24975"/>
              <a:alpha val="68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244" name="Circle"/>
          <p:cNvSpPr/>
          <p:nvPr/>
        </p:nvSpPr>
        <p:spPr>
          <a:xfrm>
            <a:off x="450850" y="4464050"/>
            <a:ext cx="419100" cy="419100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grpSp>
        <p:nvGrpSpPr>
          <p:cNvPr id="247" name="Group"/>
          <p:cNvGrpSpPr/>
          <p:nvPr/>
        </p:nvGrpSpPr>
        <p:grpSpPr>
          <a:xfrm>
            <a:off x="450850" y="5092700"/>
            <a:ext cx="418130" cy="419100"/>
            <a:chOff x="0" y="0"/>
            <a:chExt cx="836259" cy="838199"/>
          </a:xfrm>
        </p:grpSpPr>
        <p:sp>
          <p:nvSpPr>
            <p:cNvPr id="245" name="Circle"/>
            <p:cNvSpPr/>
            <p:nvPr/>
          </p:nvSpPr>
          <p:spPr>
            <a:xfrm>
              <a:off x="0" y="0"/>
              <a:ext cx="836260" cy="836260"/>
            </a:xfrm>
            <a:prstGeom prst="ellipse">
              <a:avLst/>
            </a:prstGeom>
            <a:solidFill>
              <a:srgbClr val="FFFFFF">
                <a:alpha val="23000"/>
              </a:srgbClr>
            </a:solidFill>
            <a:ln w="88900" cap="flat">
              <a:solidFill>
                <a:schemeClr val="accent1">
                  <a:hueOff val="114395"/>
                  <a:lumOff val="-24975"/>
                  <a:alpha val="23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Helvetica Light"/>
              </a:endParaRPr>
            </a:p>
          </p:txBody>
        </p:sp>
        <p:sp>
          <p:nvSpPr>
            <p:cNvPr id="246" name="Circle"/>
            <p:cNvSpPr/>
            <p:nvPr/>
          </p:nvSpPr>
          <p:spPr>
            <a:xfrm>
              <a:off x="0" y="1940"/>
              <a:ext cx="836260" cy="836260"/>
            </a:xfrm>
            <a:prstGeom prst="ellipse">
              <a:avLst/>
            </a:prstGeom>
            <a:noFill/>
            <a:ln w="889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Helvetica Light"/>
              </a:endParaRPr>
            </a:p>
          </p:txBody>
        </p:sp>
      </p:grpSp>
      <p:sp>
        <p:nvSpPr>
          <p:cNvPr id="248" name="Line"/>
          <p:cNvSpPr/>
          <p:nvPr/>
        </p:nvSpPr>
        <p:spPr>
          <a:xfrm flipH="1">
            <a:off x="536847" y="3978088"/>
            <a:ext cx="323843" cy="322736"/>
          </a:xfrm>
          <a:prstGeom prst="line">
            <a:avLst/>
          </a:prstGeom>
          <a:ln w="50800">
            <a:solidFill>
              <a:schemeClr val="accent1">
                <a:hueOff val="114395"/>
                <a:lumOff val="-24975"/>
              </a:schemeClr>
            </a:solidFill>
            <a:prstDash val="sysDot"/>
            <a:miter lim="400000"/>
            <a:headEnd type="triangle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249" name="- Cross-sectoral collaboration"/>
          <p:cNvSpPr txBox="1"/>
          <p:nvPr/>
        </p:nvSpPr>
        <p:spPr>
          <a:xfrm>
            <a:off x="1143000" y="4018787"/>
            <a:ext cx="2489200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l">
              <a:defRPr sz="22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sz="1200">
                <a:latin typeface="Helvetica Light"/>
              </a:rPr>
              <a:t>-</a:t>
            </a:r>
            <a:r>
              <a:rPr lang="lv-LV" sz="1200">
                <a:latin typeface="Helvetica Light"/>
              </a:rPr>
              <a:t> Starpnozaru sadarbība</a:t>
            </a:r>
            <a:endParaRPr sz="1200">
              <a:latin typeface="Helvetica Light"/>
            </a:endParaRPr>
          </a:p>
          <a:p>
            <a:pPr algn="l">
              <a:defRPr sz="22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sz="1200">
                <a:latin typeface="Helvetica Light"/>
              </a:rPr>
              <a:t> </a:t>
            </a:r>
          </a:p>
        </p:txBody>
      </p:sp>
      <p:sp>
        <p:nvSpPr>
          <p:cNvPr id="250" name="- Government support by…"/>
          <p:cNvSpPr txBox="1"/>
          <p:nvPr/>
        </p:nvSpPr>
        <p:spPr>
          <a:xfrm>
            <a:off x="1187450" y="4448661"/>
            <a:ext cx="1807169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l">
              <a:defRPr sz="22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sz="1200">
                <a:latin typeface="Helvetica Light"/>
              </a:rPr>
              <a:t>- </a:t>
            </a:r>
            <a:r>
              <a:rPr lang="lv-LV" sz="1200">
                <a:latin typeface="Helvetica Light"/>
              </a:rPr>
              <a:t>Valdības atbalsts caur politikas veidošanu</a:t>
            </a:r>
            <a:endParaRPr sz="1200">
              <a:latin typeface="Helvetica Light"/>
            </a:endParaRPr>
          </a:p>
        </p:txBody>
      </p:sp>
      <p:sp>
        <p:nvSpPr>
          <p:cNvPr id="251" name="- Key players"/>
          <p:cNvSpPr txBox="1"/>
          <p:nvPr/>
        </p:nvSpPr>
        <p:spPr>
          <a:xfrm>
            <a:off x="1187450" y="5165560"/>
            <a:ext cx="2489200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l">
              <a:defRPr sz="22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sz="1200">
                <a:latin typeface="Helvetica Light"/>
              </a:rPr>
              <a:t>- </a:t>
            </a:r>
            <a:r>
              <a:rPr lang="lv-LV" sz="1200">
                <a:latin typeface="Helvetica Light"/>
              </a:rPr>
              <a:t>Galvenie spēlētāji</a:t>
            </a:r>
            <a:r>
              <a:rPr sz="1200">
                <a:latin typeface="Helvetica Light"/>
              </a:rPr>
              <a:t> </a:t>
            </a:r>
          </a:p>
          <a:p>
            <a:pPr algn="l">
              <a:defRPr sz="22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sz="1200">
                <a:latin typeface="Helvetica Light"/>
              </a:rPr>
              <a:t> </a:t>
            </a:r>
          </a:p>
        </p:txBody>
      </p:sp>
      <p:sp>
        <p:nvSpPr>
          <p:cNvPr id="252" name="- Unintended effect of the…"/>
          <p:cNvSpPr txBox="1"/>
          <p:nvPr/>
        </p:nvSpPr>
        <p:spPr>
          <a:xfrm>
            <a:off x="1146175" y="5712165"/>
            <a:ext cx="1986643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l">
              <a:defRPr sz="22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sz="1200">
                <a:latin typeface="Helvetica Light"/>
              </a:rPr>
              <a:t>- </a:t>
            </a:r>
            <a:r>
              <a:rPr lang="lv-LV" sz="1200">
                <a:latin typeface="Helvetica Light"/>
              </a:rPr>
              <a:t>Netiešs starpnozaru sadarbības rezultāts</a:t>
            </a:r>
            <a:endParaRPr sz="1200">
              <a:latin typeface="Helvetica Light"/>
            </a:endParaRPr>
          </a:p>
          <a:p>
            <a:pPr algn="l">
              <a:defRPr sz="22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sz="1200">
                <a:latin typeface="Helvetica Light"/>
              </a:rPr>
              <a:t>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AA56F78-2C33-493A-9D8A-F3701ECC721C}"/>
              </a:ext>
            </a:extLst>
          </p:cNvPr>
          <p:cNvSpPr/>
          <p:nvPr/>
        </p:nvSpPr>
        <p:spPr>
          <a:xfrm>
            <a:off x="10035063" y="6457950"/>
            <a:ext cx="21569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>
                <a:solidFill>
                  <a:srgbClr val="C6DFEE"/>
                </a:solidFill>
              </a:rPr>
              <a:t>Avots: LR Ekonomikas ministrija</a:t>
            </a:r>
          </a:p>
        </p:txBody>
      </p:sp>
      <p:sp>
        <p:nvSpPr>
          <p:cNvPr id="60" name="Cross-sector partnerships">
            <a:extLst>
              <a:ext uri="{FF2B5EF4-FFF2-40B4-BE49-F238E27FC236}">
                <a16:creationId xmlns:a16="http://schemas.microsoft.com/office/drawing/2014/main" id="{E8E5FEE0-761B-4D83-BF00-B8B6B208D757}"/>
              </a:ext>
            </a:extLst>
          </p:cNvPr>
          <p:cNvSpPr txBox="1"/>
          <p:nvPr/>
        </p:nvSpPr>
        <p:spPr>
          <a:xfrm>
            <a:off x="322796" y="483553"/>
            <a:ext cx="3053721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lang="lv-LV" sz="1800">
                <a:latin typeface="Helvetica Light"/>
              </a:rPr>
              <a:t>Politikas īstenošana: Koncepts</a:t>
            </a:r>
            <a:endParaRPr sz="1800">
              <a:latin typeface="Helvetica Light"/>
            </a:endParaRPr>
          </a:p>
        </p:txBody>
      </p:sp>
      <p:sp>
        <p:nvSpPr>
          <p:cNvPr id="61" name="Line">
            <a:extLst>
              <a:ext uri="{FF2B5EF4-FFF2-40B4-BE49-F238E27FC236}">
                <a16:creationId xmlns:a16="http://schemas.microsoft.com/office/drawing/2014/main" id="{F7ECAE0F-9D06-4327-BF86-62947CD1D983}"/>
              </a:ext>
            </a:extLst>
          </p:cNvPr>
          <p:cNvSpPr/>
          <p:nvPr/>
        </p:nvSpPr>
        <p:spPr>
          <a:xfrm>
            <a:off x="19050" y="405872"/>
            <a:ext cx="3187701" cy="1040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2636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fons.samsung.PNG" descr="fons.samsun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61"/>
            <a:ext cx="12224081" cy="6855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VG_liels_vienkrasu.png" descr="VG_liels_vienkrasu.png"/>
          <p:cNvPicPr>
            <a:picLocks noChangeAspect="1"/>
          </p:cNvPicPr>
          <p:nvPr/>
        </p:nvPicPr>
        <p:blipFill>
          <a:blip r:embed="rId3">
            <a:alphaModFix amt="25000"/>
            <a:extLst/>
          </a:blip>
          <a:stretch>
            <a:fillRect/>
          </a:stretch>
        </p:blipFill>
        <p:spPr>
          <a:xfrm>
            <a:off x="11063688" y="139700"/>
            <a:ext cx="950513" cy="768350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Rectangle"/>
          <p:cNvSpPr/>
          <p:nvPr/>
        </p:nvSpPr>
        <p:spPr>
          <a:xfrm>
            <a:off x="9324115" y="1442748"/>
            <a:ext cx="1854200" cy="804938"/>
          </a:xfrm>
          <a:prstGeom prst="rect">
            <a:avLst/>
          </a:prstGeom>
          <a:solidFill>
            <a:srgbClr val="FFFFFF">
              <a:alpha val="60000"/>
            </a:srgbClr>
          </a:solidFill>
          <a:ln w="762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3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>
              <a:latin typeface="Helvetica Light"/>
            </a:endParaRPr>
          </a:p>
        </p:txBody>
      </p:sp>
      <p:sp>
        <p:nvSpPr>
          <p:cNvPr id="339" name="Rectangle"/>
          <p:cNvSpPr/>
          <p:nvPr/>
        </p:nvSpPr>
        <p:spPr>
          <a:xfrm>
            <a:off x="977900" y="2650628"/>
            <a:ext cx="10172700" cy="1737180"/>
          </a:xfrm>
          <a:prstGeom prst="rect">
            <a:avLst/>
          </a:prstGeom>
          <a:solidFill>
            <a:schemeClr val="accent1">
              <a:hueOff val="114395"/>
              <a:lumOff val="-24975"/>
              <a:alpha val="45000"/>
            </a:schemeClr>
          </a:solidFill>
          <a:ln w="762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340" name="Data Driven Nation through smart specialisation"/>
          <p:cNvSpPr txBox="1"/>
          <p:nvPr/>
        </p:nvSpPr>
        <p:spPr>
          <a:xfrm>
            <a:off x="1481652" y="2866278"/>
            <a:ext cx="9226885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7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lv-LV" sz="2800">
                <a:latin typeface="Helvetica Light"/>
              </a:rPr>
              <a:t>DATOS BALSTĪTA NĀCIJA CAUR VIEDO SPECIALIZĀCIJU</a:t>
            </a:r>
            <a:endParaRPr sz="2800">
              <a:latin typeface="Helvetica Light"/>
            </a:endParaRPr>
          </a:p>
        </p:txBody>
      </p:sp>
      <p:sp>
        <p:nvSpPr>
          <p:cNvPr id="341" name="Rectangle"/>
          <p:cNvSpPr/>
          <p:nvPr/>
        </p:nvSpPr>
        <p:spPr>
          <a:xfrm>
            <a:off x="965200" y="2599828"/>
            <a:ext cx="10172700" cy="901700"/>
          </a:xfrm>
          <a:prstGeom prst="rect">
            <a:avLst/>
          </a:prstGeom>
          <a:ln w="1016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351" name="Rectangle"/>
          <p:cNvSpPr/>
          <p:nvPr/>
        </p:nvSpPr>
        <p:spPr>
          <a:xfrm>
            <a:off x="1005615" y="1430048"/>
            <a:ext cx="1854200" cy="804938"/>
          </a:xfrm>
          <a:prstGeom prst="rect">
            <a:avLst/>
          </a:prstGeom>
          <a:solidFill>
            <a:srgbClr val="FFFFFF">
              <a:alpha val="60000"/>
            </a:srgbClr>
          </a:solidFill>
          <a:ln w="762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3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>
              <a:latin typeface="Helvetica Light"/>
            </a:endParaRPr>
          </a:p>
        </p:txBody>
      </p:sp>
      <p:sp>
        <p:nvSpPr>
          <p:cNvPr id="352" name="Rectangle"/>
          <p:cNvSpPr/>
          <p:nvPr/>
        </p:nvSpPr>
        <p:spPr>
          <a:xfrm>
            <a:off x="3088415" y="1442748"/>
            <a:ext cx="1854200" cy="804938"/>
          </a:xfrm>
          <a:prstGeom prst="rect">
            <a:avLst/>
          </a:prstGeom>
          <a:solidFill>
            <a:srgbClr val="FFFFFF">
              <a:alpha val="60000"/>
            </a:srgbClr>
          </a:solidFill>
          <a:ln w="762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3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>
              <a:latin typeface="Helvetica Light"/>
            </a:endParaRPr>
          </a:p>
        </p:txBody>
      </p:sp>
      <p:sp>
        <p:nvSpPr>
          <p:cNvPr id="353" name="Rectangle"/>
          <p:cNvSpPr/>
          <p:nvPr/>
        </p:nvSpPr>
        <p:spPr>
          <a:xfrm>
            <a:off x="5190265" y="1442748"/>
            <a:ext cx="1854200" cy="804938"/>
          </a:xfrm>
          <a:prstGeom prst="rect">
            <a:avLst/>
          </a:prstGeom>
          <a:solidFill>
            <a:srgbClr val="FFFFFF">
              <a:alpha val="60000"/>
            </a:srgbClr>
          </a:solidFill>
          <a:ln w="762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3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>
              <a:latin typeface="Helvetica Light"/>
            </a:endParaRPr>
          </a:p>
        </p:txBody>
      </p:sp>
      <p:sp>
        <p:nvSpPr>
          <p:cNvPr id="354" name="Rectangle"/>
          <p:cNvSpPr/>
          <p:nvPr/>
        </p:nvSpPr>
        <p:spPr>
          <a:xfrm>
            <a:off x="7260365" y="1455448"/>
            <a:ext cx="1854200" cy="804938"/>
          </a:xfrm>
          <a:prstGeom prst="rect">
            <a:avLst/>
          </a:prstGeom>
          <a:solidFill>
            <a:srgbClr val="FFFFFF">
              <a:alpha val="60000"/>
            </a:srgbClr>
          </a:solidFill>
          <a:ln w="762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3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>
              <a:latin typeface="Helvetica Light"/>
            </a:endParaRPr>
          </a:p>
        </p:txBody>
      </p:sp>
      <p:sp>
        <p:nvSpPr>
          <p:cNvPr id="359" name="Bio-Economy"/>
          <p:cNvSpPr txBox="1"/>
          <p:nvPr/>
        </p:nvSpPr>
        <p:spPr>
          <a:xfrm>
            <a:off x="1051780" y="1687150"/>
            <a:ext cx="1603003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lang="lv-LV" sz="2000" b="1" err="1">
                <a:latin typeface="Helvetica Light"/>
              </a:rPr>
              <a:t>Bioekonomika</a:t>
            </a:r>
            <a:endParaRPr sz="2000" b="1">
              <a:latin typeface="Helvetica Light"/>
            </a:endParaRPr>
          </a:p>
        </p:txBody>
      </p:sp>
      <p:sp>
        <p:nvSpPr>
          <p:cNvPr id="361" name="Biomedicine"/>
          <p:cNvSpPr txBox="1"/>
          <p:nvPr/>
        </p:nvSpPr>
        <p:spPr>
          <a:xfrm>
            <a:off x="3315015" y="1680800"/>
            <a:ext cx="1401025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lang="lv-LV" sz="2000" b="1" err="1">
                <a:latin typeface="Helvetica Light"/>
              </a:rPr>
              <a:t>Biomedicīna</a:t>
            </a:r>
            <a:endParaRPr sz="2000" b="1">
              <a:latin typeface="Helvetica Light"/>
            </a:endParaRPr>
          </a:p>
        </p:txBody>
      </p:sp>
      <p:sp>
        <p:nvSpPr>
          <p:cNvPr id="363" name="Smart Materials"/>
          <p:cNvSpPr txBox="1"/>
          <p:nvPr/>
        </p:nvSpPr>
        <p:spPr>
          <a:xfrm>
            <a:off x="5597359" y="1525563"/>
            <a:ext cx="982641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 algn="ctr"/>
            <a:r>
              <a:rPr lang="lv-LV" sz="2000" b="1">
                <a:latin typeface="Helvetica Light"/>
              </a:rPr>
              <a:t>Viedie</a:t>
            </a:r>
            <a:br>
              <a:rPr lang="lv-LV" sz="2000" b="1">
                <a:latin typeface="Helvetica Light"/>
              </a:rPr>
            </a:br>
            <a:r>
              <a:rPr lang="lv-LV" sz="2000" b="1">
                <a:latin typeface="Helvetica Light"/>
              </a:rPr>
              <a:t>materiāli</a:t>
            </a:r>
            <a:endParaRPr sz="2000" b="1">
              <a:latin typeface="Helvetica Light"/>
            </a:endParaRPr>
          </a:p>
        </p:txBody>
      </p:sp>
      <p:sp>
        <p:nvSpPr>
          <p:cNvPr id="365" name="Smart Energy"/>
          <p:cNvSpPr txBox="1"/>
          <p:nvPr/>
        </p:nvSpPr>
        <p:spPr>
          <a:xfrm>
            <a:off x="7579927" y="1514240"/>
            <a:ext cx="1215076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 algn="ctr"/>
            <a:r>
              <a:rPr lang="lv-LV" sz="2000" b="1">
                <a:latin typeface="Helvetica Light"/>
              </a:rPr>
              <a:t>Viedā</a:t>
            </a:r>
            <a:br>
              <a:rPr lang="lv-LV" sz="2000" b="1">
                <a:latin typeface="Helvetica Light"/>
              </a:rPr>
            </a:br>
            <a:r>
              <a:rPr lang="lv-LV" sz="2000" b="1">
                <a:latin typeface="Helvetica Light"/>
              </a:rPr>
              <a:t>enerģētika</a:t>
            </a:r>
          </a:p>
        </p:txBody>
      </p:sp>
      <p:sp>
        <p:nvSpPr>
          <p:cNvPr id="367" name="ICT"/>
          <p:cNvSpPr txBox="1"/>
          <p:nvPr/>
        </p:nvSpPr>
        <p:spPr>
          <a:xfrm>
            <a:off x="10028370" y="1687150"/>
            <a:ext cx="410369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lang="lv-LV" sz="2000" b="1">
                <a:latin typeface="Helvetica Light"/>
              </a:rPr>
              <a:t>IKT</a:t>
            </a:r>
            <a:endParaRPr sz="2000" b="1">
              <a:latin typeface="Helvetica Light"/>
            </a:endParaRPr>
          </a:p>
        </p:txBody>
      </p:sp>
      <p:sp>
        <p:nvSpPr>
          <p:cNvPr id="368" name="Rectangle"/>
          <p:cNvSpPr/>
          <p:nvPr/>
        </p:nvSpPr>
        <p:spPr>
          <a:xfrm>
            <a:off x="402838" y="2612527"/>
            <a:ext cx="432000" cy="1794260"/>
          </a:xfrm>
          <a:prstGeom prst="rect">
            <a:avLst/>
          </a:prstGeom>
          <a:solidFill>
            <a:schemeClr val="accent1">
              <a:hueOff val="114395"/>
              <a:lumOff val="-24975"/>
              <a:alpha val="41000"/>
            </a:schemeClr>
          </a:solidFill>
          <a:ln w="50800">
            <a:solidFill>
              <a:schemeClr val="bg1">
                <a:alpha val="41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369" name="Rectangle"/>
          <p:cNvSpPr/>
          <p:nvPr/>
        </p:nvSpPr>
        <p:spPr>
          <a:xfrm>
            <a:off x="402838" y="1417348"/>
            <a:ext cx="432000" cy="830338"/>
          </a:xfrm>
          <a:prstGeom prst="rect">
            <a:avLst/>
          </a:prstGeom>
          <a:solidFill>
            <a:schemeClr val="accent1">
              <a:hueOff val="114395"/>
              <a:lumOff val="-24975"/>
              <a:alpha val="41000"/>
            </a:schemeClr>
          </a:solidFill>
          <a:ln w="50800">
            <a:solidFill>
              <a:schemeClr val="bg1">
                <a:alpha val="41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370" name="Vision"/>
          <p:cNvSpPr txBox="1"/>
          <p:nvPr/>
        </p:nvSpPr>
        <p:spPr>
          <a:xfrm rot="16200000">
            <a:off x="-240922" y="3377918"/>
            <a:ext cx="1690051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ctr"/>
            <a:r>
              <a:rPr lang="lv-LV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</a:rPr>
              <a:t>INVESTĪCIJU PIEEJA</a:t>
            </a:r>
            <a:endParaRPr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</a:endParaRPr>
          </a:p>
        </p:txBody>
      </p:sp>
      <p:sp>
        <p:nvSpPr>
          <p:cNvPr id="371" name="Sectors"/>
          <p:cNvSpPr txBox="1"/>
          <p:nvPr/>
        </p:nvSpPr>
        <p:spPr>
          <a:xfrm rot="16200000">
            <a:off x="377878" y="1705230"/>
            <a:ext cx="468077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r>
              <a:rPr lang="lv-LV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</a:rPr>
              <a:t>RIS3</a:t>
            </a:r>
            <a:endParaRPr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</a:endParaRPr>
          </a:p>
        </p:txBody>
      </p:sp>
      <p:sp>
        <p:nvSpPr>
          <p:cNvPr id="372" name="Cross-sector partnerships"/>
          <p:cNvSpPr txBox="1"/>
          <p:nvPr/>
        </p:nvSpPr>
        <p:spPr>
          <a:xfrm>
            <a:off x="322796" y="483553"/>
            <a:ext cx="3053721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lang="lv-LV" sz="1800" dirty="0">
                <a:latin typeface="Helvetica Light"/>
              </a:rPr>
              <a:t>Politikas īstenošana: Koncepts</a:t>
            </a:r>
            <a:endParaRPr sz="1800" dirty="0">
              <a:latin typeface="Helvetica Light"/>
            </a:endParaRPr>
          </a:p>
        </p:txBody>
      </p:sp>
      <p:sp>
        <p:nvSpPr>
          <p:cNvPr id="373" name="Line"/>
          <p:cNvSpPr/>
          <p:nvPr/>
        </p:nvSpPr>
        <p:spPr>
          <a:xfrm>
            <a:off x="19050" y="405872"/>
            <a:ext cx="3187701" cy="1040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51F4E1-C811-4F35-8925-D037AF5B1498}"/>
              </a:ext>
            </a:extLst>
          </p:cNvPr>
          <p:cNvSpPr/>
          <p:nvPr/>
        </p:nvSpPr>
        <p:spPr>
          <a:xfrm>
            <a:off x="980215" y="2611786"/>
            <a:ext cx="10208480" cy="176576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978BDA-F8D4-4EBA-BE38-843B730AAC9D}"/>
              </a:ext>
            </a:extLst>
          </p:cNvPr>
          <p:cNvSpPr/>
          <p:nvPr/>
        </p:nvSpPr>
        <p:spPr>
          <a:xfrm>
            <a:off x="1005615" y="4758828"/>
            <a:ext cx="10183080" cy="1511300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5" name="Rectangle">
            <a:extLst>
              <a:ext uri="{FF2B5EF4-FFF2-40B4-BE49-F238E27FC236}">
                <a16:creationId xmlns:a16="http://schemas.microsoft.com/office/drawing/2014/main" id="{2B1CA295-F734-40FE-BAFC-34DE2235D9DF}"/>
              </a:ext>
            </a:extLst>
          </p:cNvPr>
          <p:cNvSpPr/>
          <p:nvPr/>
        </p:nvSpPr>
        <p:spPr>
          <a:xfrm>
            <a:off x="379175" y="4743704"/>
            <a:ext cx="432000" cy="1551824"/>
          </a:xfrm>
          <a:prstGeom prst="rect">
            <a:avLst/>
          </a:prstGeom>
          <a:solidFill>
            <a:schemeClr val="accent1">
              <a:hueOff val="114395"/>
              <a:lumOff val="-24975"/>
              <a:alpha val="41000"/>
            </a:schemeClr>
          </a:solidFill>
          <a:ln w="50800">
            <a:solidFill>
              <a:schemeClr val="bg1">
                <a:alpha val="41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66" name="Sectors">
            <a:extLst>
              <a:ext uri="{FF2B5EF4-FFF2-40B4-BE49-F238E27FC236}">
                <a16:creationId xmlns:a16="http://schemas.microsoft.com/office/drawing/2014/main" id="{7C5E713E-49EF-4121-887E-3C9ED8C88429}"/>
              </a:ext>
            </a:extLst>
          </p:cNvPr>
          <p:cNvSpPr txBox="1"/>
          <p:nvPr/>
        </p:nvSpPr>
        <p:spPr>
          <a:xfrm rot="16200000">
            <a:off x="-27180" y="5393933"/>
            <a:ext cx="1240724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r>
              <a:rPr lang="lv-LV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</a:rPr>
              <a:t>EKOSISTĒMAS</a:t>
            </a:r>
            <a:endParaRPr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B6013-B115-4A85-8B18-3EE515460933}"/>
              </a:ext>
            </a:extLst>
          </p:cNvPr>
          <p:cNvSpPr txBox="1"/>
          <p:nvPr/>
        </p:nvSpPr>
        <p:spPr>
          <a:xfrm>
            <a:off x="1665913" y="5000101"/>
            <a:ext cx="9065509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v-LV" sz="2400" dirty="0">
                <a:solidFill>
                  <a:schemeClr val="bg1"/>
                </a:solidFill>
                <a:latin typeface="Helvetica Light"/>
              </a:rPr>
              <a:t>VIEDĀ PILSĒTA             VIEDIE MATERIĀLI             BIOMEDICĪNA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7C01DD-5F0F-42B5-9968-30E47FF75A65}"/>
              </a:ext>
            </a:extLst>
          </p:cNvPr>
          <p:cNvCxnSpPr>
            <a:cxnSpLocks/>
          </p:cNvCxnSpPr>
          <p:nvPr/>
        </p:nvCxnSpPr>
        <p:spPr>
          <a:xfrm>
            <a:off x="10223500" y="2286000"/>
            <a:ext cx="0" cy="301128"/>
          </a:xfrm>
          <a:prstGeom prst="straightConnector1">
            <a:avLst/>
          </a:prstGeom>
          <a:ln w="7620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708A620-7D0B-4665-B22D-F216FB45211C}"/>
              </a:ext>
            </a:extLst>
          </p:cNvPr>
          <p:cNvCxnSpPr>
            <a:cxnSpLocks/>
          </p:cNvCxnSpPr>
          <p:nvPr/>
        </p:nvCxnSpPr>
        <p:spPr>
          <a:xfrm>
            <a:off x="8166100" y="2298700"/>
            <a:ext cx="0" cy="301128"/>
          </a:xfrm>
          <a:prstGeom prst="straightConnector1">
            <a:avLst/>
          </a:prstGeom>
          <a:ln w="7620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13E991F-AFE8-495A-8B1C-1A2378B4EE08}"/>
              </a:ext>
            </a:extLst>
          </p:cNvPr>
          <p:cNvCxnSpPr>
            <a:cxnSpLocks/>
          </p:cNvCxnSpPr>
          <p:nvPr/>
        </p:nvCxnSpPr>
        <p:spPr>
          <a:xfrm>
            <a:off x="6141523" y="2285258"/>
            <a:ext cx="0" cy="301128"/>
          </a:xfrm>
          <a:prstGeom prst="straightConnector1">
            <a:avLst/>
          </a:prstGeom>
          <a:ln w="7620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7C92077-75D7-4039-8A74-84D43BDFBCE2}"/>
              </a:ext>
            </a:extLst>
          </p:cNvPr>
          <p:cNvCxnSpPr>
            <a:cxnSpLocks/>
          </p:cNvCxnSpPr>
          <p:nvPr/>
        </p:nvCxnSpPr>
        <p:spPr>
          <a:xfrm>
            <a:off x="4051300" y="2285258"/>
            <a:ext cx="0" cy="301128"/>
          </a:xfrm>
          <a:prstGeom prst="straightConnector1">
            <a:avLst/>
          </a:prstGeom>
          <a:ln w="7620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474369A-ED6A-4C10-B57A-2943FF924B12}"/>
              </a:ext>
            </a:extLst>
          </p:cNvPr>
          <p:cNvCxnSpPr>
            <a:cxnSpLocks/>
          </p:cNvCxnSpPr>
          <p:nvPr/>
        </p:nvCxnSpPr>
        <p:spPr>
          <a:xfrm>
            <a:off x="1866900" y="2272558"/>
            <a:ext cx="0" cy="301128"/>
          </a:xfrm>
          <a:prstGeom prst="straightConnector1">
            <a:avLst/>
          </a:prstGeom>
          <a:ln w="7620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FC656F7-3DFE-44D3-9C2A-D3295CE5FBCA}"/>
              </a:ext>
            </a:extLst>
          </p:cNvPr>
          <p:cNvCxnSpPr>
            <a:cxnSpLocks/>
          </p:cNvCxnSpPr>
          <p:nvPr/>
        </p:nvCxnSpPr>
        <p:spPr>
          <a:xfrm>
            <a:off x="5879258" y="4442576"/>
            <a:ext cx="0" cy="301128"/>
          </a:xfrm>
          <a:prstGeom prst="straightConnector1">
            <a:avLst/>
          </a:prstGeom>
          <a:ln w="7620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D05F8FC-51C8-4EA7-A970-18544EBF2829}"/>
              </a:ext>
            </a:extLst>
          </p:cNvPr>
          <p:cNvSpPr/>
          <p:nvPr/>
        </p:nvSpPr>
        <p:spPr>
          <a:xfrm>
            <a:off x="1051780" y="3731053"/>
            <a:ext cx="10086120" cy="591094"/>
          </a:xfrm>
          <a:prstGeom prst="rect">
            <a:avLst/>
          </a:prstGeom>
          <a:solidFill>
            <a:srgbClr val="FF000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v-LV">
              <a:solidFill>
                <a:srgbClr val="DCEBF4"/>
              </a:solidFill>
              <a:latin typeface="Helvetica Light"/>
            </a:endParaRPr>
          </a:p>
        </p:txBody>
      </p:sp>
      <p:sp>
        <p:nvSpPr>
          <p:cNvPr id="36" name="Precision Medicine">
            <a:extLst>
              <a:ext uri="{FF2B5EF4-FFF2-40B4-BE49-F238E27FC236}">
                <a16:creationId xmlns:a16="http://schemas.microsoft.com/office/drawing/2014/main" id="{A60136B8-1AA5-4ED3-A0A7-542D78D15241}"/>
              </a:ext>
            </a:extLst>
          </p:cNvPr>
          <p:cNvSpPr txBox="1"/>
          <p:nvPr/>
        </p:nvSpPr>
        <p:spPr>
          <a:xfrm>
            <a:off x="2438476" y="3770677"/>
            <a:ext cx="6881564" cy="52835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r>
              <a:rPr lang="lv-LV" dirty="0"/>
              <a:t> Stratēģiska inovācijas ekosistēmu attīstība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8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>
            <a:extLst>
              <a:ext uri="{FF2B5EF4-FFF2-40B4-BE49-F238E27FC236}">
                <a16:creationId xmlns:a16="http://schemas.microsoft.com/office/drawing/2014/main" id="{0EFE5177-D55F-4741-B71B-A6F3ABEAE664}"/>
              </a:ext>
            </a:extLst>
          </p:cNvPr>
          <p:cNvSpPr/>
          <p:nvPr/>
        </p:nvSpPr>
        <p:spPr>
          <a:xfrm>
            <a:off x="4330915" y="2398864"/>
            <a:ext cx="3506048" cy="2547424"/>
          </a:xfrm>
          <a:prstGeom prst="rect">
            <a:avLst/>
          </a:prstGeom>
          <a:solidFill>
            <a:srgbClr val="5E5E5E">
              <a:alpha val="57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14" name="lmt.auto.PNG" descr="lmt.auto.PNG">
            <a:extLst>
              <a:ext uri="{FF2B5EF4-FFF2-40B4-BE49-F238E27FC236}">
                <a16:creationId xmlns:a16="http://schemas.microsoft.com/office/drawing/2014/main" id="{F9D7CCA0-E65C-4240-9771-E98305E119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4000"/>
            <a:extLst/>
          </a:blip>
          <a:srcRect l="7204" r="5289"/>
          <a:stretch>
            <a:fillRect/>
          </a:stretch>
        </p:blipFill>
        <p:spPr>
          <a:xfrm>
            <a:off x="4326297" y="2383757"/>
            <a:ext cx="3520800" cy="256154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Rectangle">
            <a:extLst>
              <a:ext uri="{FF2B5EF4-FFF2-40B4-BE49-F238E27FC236}">
                <a16:creationId xmlns:a16="http://schemas.microsoft.com/office/drawing/2014/main" id="{B328BDB1-F263-4711-AB38-E0C98F0C600A}"/>
              </a:ext>
            </a:extLst>
          </p:cNvPr>
          <p:cNvSpPr/>
          <p:nvPr/>
        </p:nvSpPr>
        <p:spPr>
          <a:xfrm>
            <a:off x="4409939" y="4233397"/>
            <a:ext cx="3348000" cy="6103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FD8BE3-112B-4A85-B5DA-539A5DADBDB3}"/>
              </a:ext>
            </a:extLst>
          </p:cNvPr>
          <p:cNvSpPr/>
          <p:nvPr/>
        </p:nvSpPr>
        <p:spPr>
          <a:xfrm>
            <a:off x="19050" y="924921"/>
            <a:ext cx="1875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2000" b="1">
                <a:solidFill>
                  <a:srgbClr val="002060"/>
                </a:solidFill>
                <a:latin typeface="Helvetica Light"/>
              </a:rPr>
              <a:t>JAUNA INVESTĪCIJU PIEEJA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18116A-43EA-4AB5-983E-79D774DC0595}"/>
              </a:ext>
            </a:extLst>
          </p:cNvPr>
          <p:cNvSpPr/>
          <p:nvPr/>
        </p:nvSpPr>
        <p:spPr>
          <a:xfrm>
            <a:off x="9061739" y="617145"/>
            <a:ext cx="2394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  <a:latin typeface="Helvetica Light"/>
              </a:rPr>
              <a:t>STRATĒĢISKO EKOSISTĒMU IDENTIFICĒŠANA UN  ATTĪSTĪŠANA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106B69-620E-411F-9E89-94255AF1D105}"/>
              </a:ext>
            </a:extLst>
          </p:cNvPr>
          <p:cNvSpPr/>
          <p:nvPr/>
        </p:nvSpPr>
        <p:spPr>
          <a:xfrm>
            <a:off x="3549785" y="847976"/>
            <a:ext cx="40517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dirty="0">
                <a:solidFill>
                  <a:srgbClr val="002060"/>
                </a:solidFill>
                <a:latin typeface="Helvetica Light"/>
              </a:rPr>
              <a:t>STIPRO PUŠU ANALĪZE</a:t>
            </a:r>
          </a:p>
          <a:p>
            <a:pPr algn="ctr"/>
            <a:r>
              <a:rPr lang="lv-LV" sz="1400" dirty="0">
                <a:solidFill>
                  <a:srgbClr val="002060"/>
                </a:solidFill>
                <a:latin typeface="Helvetica Light"/>
              </a:rPr>
              <a:t>ZINĀŠANU MANTOJUMA APZINĀŠANA</a:t>
            </a:r>
          </a:p>
          <a:p>
            <a:pPr algn="ctr"/>
            <a:r>
              <a:rPr lang="lv-LV" sz="1400" dirty="0">
                <a:solidFill>
                  <a:srgbClr val="002060"/>
                </a:solidFill>
                <a:latin typeface="Helvetica Light"/>
              </a:rPr>
              <a:t>NĀKOTNES POTENCIĀLA IZVĒRTĒJUMS</a:t>
            </a:r>
          </a:p>
          <a:p>
            <a:pPr algn="ctr"/>
            <a:r>
              <a:rPr lang="lv-LV" sz="1400" dirty="0">
                <a:solidFill>
                  <a:srgbClr val="002060"/>
                </a:solidFill>
                <a:latin typeface="Helvetica Light"/>
              </a:rPr>
              <a:t>UZŅĒMUMU IDENTIFICĒŠANA UN KARTĒŠANA</a:t>
            </a:r>
          </a:p>
          <a:p>
            <a:pPr algn="ctr"/>
            <a:r>
              <a:rPr lang="lv-LV" sz="1400" dirty="0">
                <a:solidFill>
                  <a:srgbClr val="002060"/>
                </a:solidFill>
                <a:latin typeface="Helvetica Light"/>
              </a:rPr>
              <a:t>EIROPAS NĀKOTNES PRIORITĀŠU ANALĪZE</a:t>
            </a:r>
          </a:p>
        </p:txBody>
      </p:sp>
      <p:sp>
        <p:nvSpPr>
          <p:cNvPr id="15" name="Connected Cars">
            <a:extLst>
              <a:ext uri="{FF2B5EF4-FFF2-40B4-BE49-F238E27FC236}">
                <a16:creationId xmlns:a16="http://schemas.microsoft.com/office/drawing/2014/main" id="{18CB8D21-31D2-4C8E-ACE8-A61C3B11069D}"/>
              </a:ext>
            </a:extLst>
          </p:cNvPr>
          <p:cNvSpPr txBox="1"/>
          <p:nvPr/>
        </p:nvSpPr>
        <p:spPr>
          <a:xfrm>
            <a:off x="5062679" y="2060796"/>
            <a:ext cx="2001029" cy="396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algn="l">
              <a:defRPr sz="3100">
                <a:solidFill>
                  <a:srgbClr val="FFFFFF"/>
                </a:solidFill>
              </a:defRPr>
            </a:lvl1pPr>
          </a:lstStyle>
          <a:p>
            <a:r>
              <a:rPr lang="lv-LV" sz="2000" i="1" dirty="0">
                <a:solidFill>
                  <a:srgbClr val="002060"/>
                </a:solidFill>
                <a:latin typeface="Helvetica Light"/>
              </a:rPr>
              <a:t>VIEDĀ PILSĒTA</a:t>
            </a:r>
          </a:p>
        </p:txBody>
      </p:sp>
      <p:pic>
        <p:nvPicPr>
          <p:cNvPr id="17" name="sdrt.PNG" descr="sdrt.PNG">
            <a:extLst>
              <a:ext uri="{FF2B5EF4-FFF2-40B4-BE49-F238E27FC236}">
                <a16:creationId xmlns:a16="http://schemas.microsoft.com/office/drawing/2014/main" id="{C0BC442C-7B1B-4238-9052-0E07B023C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57291" y="4380706"/>
            <a:ext cx="741115" cy="30639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">
            <a:extLst>
              <a:ext uri="{FF2B5EF4-FFF2-40B4-BE49-F238E27FC236}">
                <a16:creationId xmlns:a16="http://schemas.microsoft.com/office/drawing/2014/main" id="{4F4D8F89-2D9C-44AA-9F46-14A11C25232E}"/>
              </a:ext>
            </a:extLst>
          </p:cNvPr>
          <p:cNvSpPr/>
          <p:nvPr/>
        </p:nvSpPr>
        <p:spPr>
          <a:xfrm>
            <a:off x="478707" y="2383757"/>
            <a:ext cx="3504109" cy="2547424"/>
          </a:xfrm>
          <a:prstGeom prst="rect">
            <a:avLst/>
          </a:prstGeom>
          <a:solidFill>
            <a:srgbClr val="5E5E5E">
              <a:alpha val="57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27" name="medicine.PNG" descr="medicine.PNG">
            <a:extLst>
              <a:ext uri="{FF2B5EF4-FFF2-40B4-BE49-F238E27FC236}">
                <a16:creationId xmlns:a16="http://schemas.microsoft.com/office/drawing/2014/main" id="{D21C0D39-87C8-49B1-931E-32C622DA805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2000"/>
            <a:extLst/>
          </a:blip>
          <a:srcRect l="16645" b="26153"/>
          <a:stretch>
            <a:fillRect/>
          </a:stretch>
        </p:blipFill>
        <p:spPr>
          <a:xfrm>
            <a:off x="470839" y="2383757"/>
            <a:ext cx="3519846" cy="253366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Precision Medicine">
            <a:extLst>
              <a:ext uri="{FF2B5EF4-FFF2-40B4-BE49-F238E27FC236}">
                <a16:creationId xmlns:a16="http://schemas.microsoft.com/office/drawing/2014/main" id="{C8AF3B45-F66E-42D3-9945-EE37A6E67CA9}"/>
              </a:ext>
            </a:extLst>
          </p:cNvPr>
          <p:cNvSpPr txBox="1"/>
          <p:nvPr/>
        </p:nvSpPr>
        <p:spPr>
          <a:xfrm>
            <a:off x="1139991" y="2028507"/>
            <a:ext cx="2270072" cy="396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algn="l">
              <a:defRPr sz="3100">
                <a:solidFill>
                  <a:srgbClr val="5E5E5E"/>
                </a:solidFill>
              </a:defRPr>
            </a:lvl1pPr>
          </a:lstStyle>
          <a:p>
            <a:r>
              <a:rPr lang="lv-LV" sz="2000" i="1" dirty="0">
                <a:solidFill>
                  <a:srgbClr val="002060"/>
                </a:solidFill>
                <a:latin typeface="Helvetica Light"/>
              </a:rPr>
              <a:t>BIOMEDICĪNA</a:t>
            </a:r>
            <a:endParaRPr sz="2000" i="1" dirty="0">
              <a:solidFill>
                <a:srgbClr val="002060"/>
              </a:solidFill>
              <a:latin typeface="Helvetica Light"/>
            </a:endParaRPr>
          </a:p>
        </p:txBody>
      </p:sp>
      <p:sp>
        <p:nvSpPr>
          <p:cNvPr id="29" name="Rectangle">
            <a:extLst>
              <a:ext uri="{FF2B5EF4-FFF2-40B4-BE49-F238E27FC236}">
                <a16:creationId xmlns:a16="http://schemas.microsoft.com/office/drawing/2014/main" id="{4C1A251F-9691-470E-B734-613D19BB5F80}"/>
              </a:ext>
            </a:extLst>
          </p:cNvPr>
          <p:cNvSpPr/>
          <p:nvPr/>
        </p:nvSpPr>
        <p:spPr>
          <a:xfrm>
            <a:off x="564974" y="4233397"/>
            <a:ext cx="3348000" cy="5896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30" name="download (5).png" descr="download (5).png">
            <a:extLst>
              <a:ext uri="{FF2B5EF4-FFF2-40B4-BE49-F238E27FC236}">
                <a16:creationId xmlns:a16="http://schemas.microsoft.com/office/drawing/2014/main" id="{E82043F2-D686-401C-8BFC-E075D56B2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1752" y="4355635"/>
            <a:ext cx="578271" cy="304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1200px-Hoffmann-La_Roche_logo.svg.png" descr="1200px-Hoffmann-La_Roche_logo.svg.png">
            <a:extLst>
              <a:ext uri="{FF2B5EF4-FFF2-40B4-BE49-F238E27FC236}">
                <a16:creationId xmlns:a16="http://schemas.microsoft.com/office/drawing/2014/main" id="{0D46D904-3D5C-42DE-87C2-8BE8135B75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67235" y="4380706"/>
            <a:ext cx="573482" cy="298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Microsoft-Logo-PNG.png" descr="Microsoft-Logo-PNG.png">
            <a:extLst>
              <a:ext uri="{FF2B5EF4-FFF2-40B4-BE49-F238E27FC236}">
                <a16:creationId xmlns:a16="http://schemas.microsoft.com/office/drawing/2014/main" id="{1B9426F9-C67A-4883-BC0B-2D77011513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77077" y="4262656"/>
            <a:ext cx="1328136" cy="471222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Rectangle">
            <a:extLst>
              <a:ext uri="{FF2B5EF4-FFF2-40B4-BE49-F238E27FC236}">
                <a16:creationId xmlns:a16="http://schemas.microsoft.com/office/drawing/2014/main" id="{F97FE446-2630-459C-A921-BA5101FE002C}"/>
              </a:ext>
            </a:extLst>
          </p:cNvPr>
          <p:cNvSpPr/>
          <p:nvPr/>
        </p:nvSpPr>
        <p:spPr>
          <a:xfrm>
            <a:off x="8339924" y="2397873"/>
            <a:ext cx="3495556" cy="2547424"/>
          </a:xfrm>
          <a:prstGeom prst="rect">
            <a:avLst/>
          </a:prstGeom>
          <a:solidFill>
            <a:srgbClr val="5E5E5E">
              <a:alpha val="57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D9B31C-5FF5-44FC-AD6A-DB8B8E950D44}"/>
              </a:ext>
            </a:extLst>
          </p:cNvPr>
          <p:cNvGrpSpPr/>
          <p:nvPr/>
        </p:nvGrpSpPr>
        <p:grpSpPr>
          <a:xfrm>
            <a:off x="8332284" y="2384267"/>
            <a:ext cx="3520800" cy="2547425"/>
            <a:chOff x="825256" y="12838217"/>
            <a:chExt cx="4419244" cy="3215747"/>
          </a:xfrm>
        </p:grpSpPr>
        <p:pic>
          <p:nvPicPr>
            <p:cNvPr id="44" name="Picture 4" descr="http://0002yjt.myregisteredwp.com/wp-content/uploads/sites/256/2015/06/Hardcoating.jpg">
              <a:extLst>
                <a:ext uri="{FF2B5EF4-FFF2-40B4-BE49-F238E27FC236}">
                  <a16:creationId xmlns:a16="http://schemas.microsoft.com/office/drawing/2014/main" id="{FB0CA980-64B9-46DC-B9F3-A5B751D308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22" r="22699" b="984"/>
            <a:stretch/>
          </p:blipFill>
          <p:spPr bwMode="auto">
            <a:xfrm>
              <a:off x="834845" y="12838217"/>
              <a:ext cx="4409655" cy="3199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">
              <a:extLst>
                <a:ext uri="{FF2B5EF4-FFF2-40B4-BE49-F238E27FC236}">
                  <a16:creationId xmlns:a16="http://schemas.microsoft.com/office/drawing/2014/main" id="{4651F36D-A391-4B77-83DC-8F8AA2ED4E83}"/>
                </a:ext>
              </a:extLst>
            </p:cNvPr>
            <p:cNvSpPr/>
            <p:nvPr/>
          </p:nvSpPr>
          <p:spPr>
            <a:xfrm>
              <a:off x="825256" y="12838217"/>
              <a:ext cx="4419243" cy="3215746"/>
            </a:xfrm>
            <a:prstGeom prst="rect">
              <a:avLst/>
            </a:prstGeom>
            <a:gradFill>
              <a:gsLst>
                <a:gs pos="0">
                  <a:srgbClr val="929292">
                    <a:alpha val="78000"/>
                  </a:srgbClr>
                </a:gs>
                <a:gs pos="100000">
                  <a:srgbClr val="000000">
                    <a:alpha val="58999"/>
                  </a:srgbClr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6" name="Bio-Economy">
            <a:extLst>
              <a:ext uri="{FF2B5EF4-FFF2-40B4-BE49-F238E27FC236}">
                <a16:creationId xmlns:a16="http://schemas.microsoft.com/office/drawing/2014/main" id="{D85C6EDC-487E-459C-AB90-91B6496D4EE3}"/>
              </a:ext>
            </a:extLst>
          </p:cNvPr>
          <p:cNvSpPr txBox="1"/>
          <p:nvPr/>
        </p:nvSpPr>
        <p:spPr>
          <a:xfrm>
            <a:off x="8905456" y="2038773"/>
            <a:ext cx="2455541" cy="396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algn="l">
              <a:defRPr sz="3100">
                <a:solidFill>
                  <a:srgbClr val="FFFFFF"/>
                </a:solidFill>
              </a:defRPr>
            </a:lvl1pPr>
          </a:lstStyle>
          <a:p>
            <a:r>
              <a:rPr lang="lv-LV" sz="2000" i="1" dirty="0">
                <a:solidFill>
                  <a:srgbClr val="002060"/>
                </a:solidFill>
                <a:latin typeface="Helvetica Light"/>
              </a:rPr>
              <a:t>VIEDIE MATERIĀLI</a:t>
            </a:r>
            <a:endParaRPr lang="en-US" sz="2000" i="1" dirty="0">
              <a:solidFill>
                <a:srgbClr val="002060"/>
              </a:solidFill>
              <a:latin typeface="Helvetica Light"/>
            </a:endParaRPr>
          </a:p>
        </p:txBody>
      </p:sp>
      <p:sp>
        <p:nvSpPr>
          <p:cNvPr id="64" name="Rectangle">
            <a:extLst>
              <a:ext uri="{FF2B5EF4-FFF2-40B4-BE49-F238E27FC236}">
                <a16:creationId xmlns:a16="http://schemas.microsoft.com/office/drawing/2014/main" id="{0204A0F9-DFD4-4B14-AED5-07212EA51317}"/>
              </a:ext>
            </a:extLst>
          </p:cNvPr>
          <p:cNvSpPr/>
          <p:nvPr/>
        </p:nvSpPr>
        <p:spPr>
          <a:xfrm>
            <a:off x="8405992" y="4219919"/>
            <a:ext cx="3348000" cy="63289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3078" name="Picture 6" descr="Image result for accenture">
            <a:extLst>
              <a:ext uri="{FF2B5EF4-FFF2-40B4-BE49-F238E27FC236}">
                <a16:creationId xmlns:a16="http://schemas.microsoft.com/office/drawing/2014/main" id="{512976CC-0C76-4988-AFA8-93E28AAF8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1" b="34122"/>
          <a:stretch/>
        </p:blipFill>
        <p:spPr bwMode="auto">
          <a:xfrm>
            <a:off x="4488572" y="4372529"/>
            <a:ext cx="1277386" cy="32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DOTS squalio">
            <a:extLst>
              <a:ext uri="{FF2B5EF4-FFF2-40B4-BE49-F238E27FC236}">
                <a16:creationId xmlns:a16="http://schemas.microsoft.com/office/drawing/2014/main" id="{E21B47F6-FDC0-473C-A7A6-1107787F0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957" b="29676"/>
          <a:stretch/>
        </p:blipFill>
        <p:spPr bwMode="auto">
          <a:xfrm>
            <a:off x="6699630" y="4417922"/>
            <a:ext cx="779116" cy="29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4048A5A-FD55-4740-840D-5D6A82B502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35275" y="4404786"/>
            <a:ext cx="644120" cy="297688"/>
          </a:xfrm>
          <a:prstGeom prst="rect">
            <a:avLst/>
          </a:prstGeom>
        </p:spPr>
      </p:pic>
      <p:pic>
        <p:nvPicPr>
          <p:cNvPr id="59" name="Picture 10" descr="Image result for eurolcds logo">
            <a:extLst>
              <a:ext uri="{FF2B5EF4-FFF2-40B4-BE49-F238E27FC236}">
                <a16:creationId xmlns:a16="http://schemas.microsoft.com/office/drawing/2014/main" id="{BFC69A25-1C7E-4E5E-9C2B-3840AE47B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203" y="4300756"/>
            <a:ext cx="320811" cy="49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26157DC-D6D1-4D14-8CC3-73D77970B5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94864" y="4490002"/>
            <a:ext cx="1234777" cy="189200"/>
          </a:xfrm>
          <a:prstGeom prst="rect">
            <a:avLst/>
          </a:prstGeom>
        </p:spPr>
      </p:pic>
      <p:pic>
        <p:nvPicPr>
          <p:cNvPr id="62" name="Picture 2" descr="Image result for sidrabe">
            <a:extLst>
              <a:ext uri="{FF2B5EF4-FFF2-40B4-BE49-F238E27FC236}">
                <a16:creationId xmlns:a16="http://schemas.microsoft.com/office/drawing/2014/main" id="{49648EFC-7E36-40DA-B44E-0FB50B02A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5" r="80071" b="19063"/>
          <a:stretch/>
        </p:blipFill>
        <p:spPr bwMode="auto">
          <a:xfrm>
            <a:off x="9323379" y="4343129"/>
            <a:ext cx="411875" cy="53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ross-sector partnerships">
            <a:extLst>
              <a:ext uri="{FF2B5EF4-FFF2-40B4-BE49-F238E27FC236}">
                <a16:creationId xmlns:a16="http://schemas.microsoft.com/office/drawing/2014/main" id="{1BC87D67-39BF-4BA7-989E-7BB34647F157}"/>
              </a:ext>
            </a:extLst>
          </p:cNvPr>
          <p:cNvSpPr txBox="1"/>
          <p:nvPr/>
        </p:nvSpPr>
        <p:spPr>
          <a:xfrm>
            <a:off x="322796" y="483553"/>
            <a:ext cx="4632678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lang="lv-LV" sz="1800">
                <a:latin typeface="Helvetica Light"/>
              </a:rPr>
              <a:t>Politikas īstenošana: Stratēģiskās ekosistēmas</a:t>
            </a:r>
            <a:endParaRPr sz="1800">
              <a:latin typeface="Helvetica Light"/>
            </a:endParaRPr>
          </a:p>
        </p:txBody>
      </p:sp>
      <p:sp>
        <p:nvSpPr>
          <p:cNvPr id="36" name="Line">
            <a:extLst>
              <a:ext uri="{FF2B5EF4-FFF2-40B4-BE49-F238E27FC236}">
                <a16:creationId xmlns:a16="http://schemas.microsoft.com/office/drawing/2014/main" id="{C9019799-9723-4BC4-804C-EF2FDF43D420}"/>
              </a:ext>
            </a:extLst>
          </p:cNvPr>
          <p:cNvSpPr/>
          <p:nvPr/>
        </p:nvSpPr>
        <p:spPr>
          <a:xfrm>
            <a:off x="19050" y="405872"/>
            <a:ext cx="3187701" cy="1040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3587782-E662-4FAA-B30B-9C38CB53D9E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74" y="1204063"/>
            <a:ext cx="1191668" cy="457376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FA16B35-761F-4257-AA93-DF5F2689E79B}"/>
              </a:ext>
            </a:extLst>
          </p:cNvPr>
          <p:cNvSpPr/>
          <p:nvPr/>
        </p:nvSpPr>
        <p:spPr>
          <a:xfrm>
            <a:off x="4616242" y="5155425"/>
            <a:ext cx="2987480" cy="923330"/>
          </a:xfrm>
          <a:prstGeom prst="rect">
            <a:avLst/>
          </a:prstGeom>
          <a:solidFill>
            <a:srgbClr val="002060">
              <a:alpha val="5882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lv-LV" dirty="0">
                <a:solidFill>
                  <a:schemeClr val="bg1"/>
                </a:solidFill>
                <a:latin typeface="Helvetica Light"/>
                <a:ea typeface="Calibri" panose="020F0502020204030204" pitchFamily="34" charset="0"/>
              </a:rPr>
              <a:t>LATVIJAS INTELIĢENTO TRANSPORTA SISTĒMU (ITS) ASOCIĀCIJA</a:t>
            </a:r>
            <a:endParaRPr lang="lv-LV" dirty="0">
              <a:solidFill>
                <a:schemeClr val="bg1"/>
              </a:solidFill>
              <a:latin typeface="Helvetica Ligh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2E82050-00C3-4CA3-A220-F4B95D7AC52C}"/>
              </a:ext>
            </a:extLst>
          </p:cNvPr>
          <p:cNvSpPr/>
          <p:nvPr/>
        </p:nvSpPr>
        <p:spPr>
          <a:xfrm>
            <a:off x="888974" y="5152143"/>
            <a:ext cx="2700000" cy="923330"/>
          </a:xfrm>
          <a:prstGeom prst="rect">
            <a:avLst/>
          </a:prstGeom>
          <a:solidFill>
            <a:srgbClr val="002060">
              <a:alpha val="5882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lv-LV">
                <a:solidFill>
                  <a:schemeClr val="bg1"/>
                </a:solidFill>
                <a:latin typeface="Helvetica Light"/>
              </a:rPr>
              <a:t>PILOTPROJEKTS GĒNU ANALĪZES UN LIELO DATU IZMANTOŠANAI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A836EC0-7201-47F1-A5AE-33B67F0E86CE}"/>
              </a:ext>
            </a:extLst>
          </p:cNvPr>
          <p:cNvSpPr/>
          <p:nvPr/>
        </p:nvSpPr>
        <p:spPr>
          <a:xfrm>
            <a:off x="8729992" y="5145806"/>
            <a:ext cx="2700000" cy="925200"/>
          </a:xfrm>
          <a:prstGeom prst="rect">
            <a:avLst/>
          </a:prstGeom>
          <a:solidFill>
            <a:srgbClr val="002060">
              <a:alpha val="5882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lv-LV">
                <a:solidFill>
                  <a:schemeClr val="bg1"/>
                </a:solidFill>
                <a:latin typeface="Helvetica Light"/>
              </a:rPr>
              <a:t>«OPEN INNOVATION TEST BED» IZVEIDE LATVIJĀ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B678C66-43FC-4AE1-A1DB-250D5E310212}"/>
              </a:ext>
            </a:extLst>
          </p:cNvPr>
          <p:cNvSpPr/>
          <p:nvPr/>
        </p:nvSpPr>
        <p:spPr>
          <a:xfrm>
            <a:off x="3293598" y="6188736"/>
            <a:ext cx="5588000" cy="591094"/>
          </a:xfrm>
          <a:prstGeom prst="rect">
            <a:avLst/>
          </a:prstGeom>
          <a:solidFill>
            <a:srgbClr val="FF000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v-LV">
              <a:solidFill>
                <a:srgbClr val="DCEBF4"/>
              </a:solidFill>
              <a:latin typeface="Helvetica Light"/>
            </a:endParaRPr>
          </a:p>
        </p:txBody>
      </p:sp>
      <p:pic>
        <p:nvPicPr>
          <p:cNvPr id="52" name="Picture 4" descr="https://static.thenounproject.com/png/1768577-200.png">
            <a:extLst>
              <a:ext uri="{FF2B5EF4-FFF2-40B4-BE49-F238E27FC236}">
                <a16:creationId xmlns:a16="http://schemas.microsoft.com/office/drawing/2014/main" id="{D5841A52-8195-4743-B777-EBFD6A4CA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235" y="6244743"/>
            <a:ext cx="508704" cy="50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7A6ACD01-35EB-47FD-9059-73250944C62B}"/>
              </a:ext>
            </a:extLst>
          </p:cNvPr>
          <p:cNvSpPr/>
          <p:nvPr/>
        </p:nvSpPr>
        <p:spPr>
          <a:xfrm>
            <a:off x="4409939" y="6188736"/>
            <a:ext cx="4272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dirty="0">
                <a:solidFill>
                  <a:srgbClr val="DCEBF4"/>
                </a:solidFill>
                <a:latin typeface="Helvetica Light"/>
              </a:rPr>
              <a:t>STARPTAUTISKI SADARBĪBAS PARTNERI – </a:t>
            </a:r>
          </a:p>
          <a:p>
            <a:r>
              <a:rPr lang="lv-LV" sz="1400" dirty="0">
                <a:solidFill>
                  <a:srgbClr val="DCEBF4"/>
                </a:solidFill>
                <a:latin typeface="Helvetica Light"/>
              </a:rPr>
              <a:t>PĒTNIECĪBA, KOMERCIJA, PIEREDZE</a:t>
            </a:r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AD5AEB00-9DC2-4D2B-9C59-D30DF1721A4A}"/>
              </a:ext>
            </a:extLst>
          </p:cNvPr>
          <p:cNvSpPr/>
          <p:nvPr/>
        </p:nvSpPr>
        <p:spPr>
          <a:xfrm rot="10800000">
            <a:off x="2044973" y="4974328"/>
            <a:ext cx="149759" cy="12910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latin typeface="Helvetica Light"/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B821014D-B73F-4287-A5AD-66932817FB62}"/>
              </a:ext>
            </a:extLst>
          </p:cNvPr>
          <p:cNvSpPr/>
          <p:nvPr/>
        </p:nvSpPr>
        <p:spPr>
          <a:xfrm rot="10800000">
            <a:off x="5988313" y="4976276"/>
            <a:ext cx="149759" cy="12910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latin typeface="Helvetica Light"/>
            </a:endParaRPr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DAA68860-A308-4DF7-BDD7-8CD2FB01ED88}"/>
              </a:ext>
            </a:extLst>
          </p:cNvPr>
          <p:cNvSpPr/>
          <p:nvPr/>
        </p:nvSpPr>
        <p:spPr>
          <a:xfrm rot="10800000">
            <a:off x="10087702" y="4968213"/>
            <a:ext cx="149759" cy="12910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latin typeface="Helvetica Light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1EDA84A1-B8B8-4522-8679-9472CA533C9D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667" y="1204063"/>
            <a:ext cx="1191668" cy="4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00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2AF073-3F36-4082-A138-08BCB5DA7A8B}"/>
              </a:ext>
            </a:extLst>
          </p:cNvPr>
          <p:cNvSpPr/>
          <p:nvPr/>
        </p:nvSpPr>
        <p:spPr>
          <a:xfrm>
            <a:off x="251278" y="4103266"/>
            <a:ext cx="3101521" cy="2433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052" name="Picture 4" descr="https://www.rixtech.lv/wp-content/uploads/2017/09/RV-web-0393-1024x683.jpg">
            <a:extLst>
              <a:ext uri="{FF2B5EF4-FFF2-40B4-BE49-F238E27FC236}">
                <a16:creationId xmlns:a16="http://schemas.microsoft.com/office/drawing/2014/main" id="{36DABC3B-7BB9-4691-A865-A7BFC20DC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47" y="1188143"/>
            <a:ext cx="7415253" cy="494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9CD3D2-9120-4426-AAE5-6A2364322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78" y="1097776"/>
            <a:ext cx="5311322" cy="125617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ADDB20-6157-478E-BF6C-AE2116B54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279" y="2486014"/>
            <a:ext cx="3685721" cy="64253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969ACA-BB13-490C-862A-F31EA487D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278" y="3260612"/>
            <a:ext cx="3101522" cy="58434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B5C3CE-5E33-4A78-9298-88EDDD5E632F}"/>
              </a:ext>
            </a:extLst>
          </p:cNvPr>
          <p:cNvSpPr/>
          <p:nvPr/>
        </p:nvSpPr>
        <p:spPr>
          <a:xfrm>
            <a:off x="10894833" y="6481146"/>
            <a:ext cx="1246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>
                <a:solidFill>
                  <a:srgbClr val="C6DFEE"/>
                </a:solidFill>
              </a:rPr>
              <a:t>Avots: </a:t>
            </a:r>
            <a:r>
              <a:rPr lang="it-IT" sz="1200">
                <a:solidFill>
                  <a:srgbClr val="C6DFEE"/>
                </a:solidFill>
              </a:rPr>
              <a:t>lumic.lu.lv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D6BFF8-C142-440C-AF8D-22F865148C29}"/>
              </a:ext>
            </a:extLst>
          </p:cNvPr>
          <p:cNvSpPr/>
          <p:nvPr/>
        </p:nvSpPr>
        <p:spPr>
          <a:xfrm>
            <a:off x="548600" y="4141603"/>
            <a:ext cx="2804199" cy="147732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lv-LV">
                <a:latin typeface="Helvetica Light"/>
              </a:rPr>
              <a:t>DATU EZERA IZVEIDE VĒŽA PROGNOZĒŠANAI</a:t>
            </a:r>
          </a:p>
          <a:p>
            <a:endParaRPr lang="lv-LV" dirty="0">
              <a:latin typeface="Helvetica Light"/>
            </a:endParaRPr>
          </a:p>
          <a:p>
            <a:r>
              <a:rPr lang="lv-LV">
                <a:latin typeface="Helvetica Light"/>
              </a:rPr>
              <a:t>BEZPILOTA AUTO IZMĒĢINĀJUMU TRASE</a:t>
            </a:r>
            <a:endParaRPr lang="lv-LV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F17BBCB-26BD-485F-97B2-237CEE2CF70A}"/>
              </a:ext>
            </a:extLst>
          </p:cNvPr>
          <p:cNvSpPr/>
          <p:nvPr/>
        </p:nvSpPr>
        <p:spPr>
          <a:xfrm rot="5400000">
            <a:off x="388387" y="4269779"/>
            <a:ext cx="149759" cy="12910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latin typeface="Helvetica Light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1E791C9-D0BE-4FF0-A9A8-1A5B14FF721D}"/>
              </a:ext>
            </a:extLst>
          </p:cNvPr>
          <p:cNvSpPr/>
          <p:nvPr/>
        </p:nvSpPr>
        <p:spPr>
          <a:xfrm rot="5400000">
            <a:off x="388386" y="5284626"/>
            <a:ext cx="149759" cy="12910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latin typeface="Helvetica Light"/>
            </a:endParaRPr>
          </a:p>
        </p:txBody>
      </p:sp>
      <p:pic>
        <p:nvPicPr>
          <p:cNvPr id="14" name="download (5).png" descr="download (5).png">
            <a:extLst>
              <a:ext uri="{FF2B5EF4-FFF2-40B4-BE49-F238E27FC236}">
                <a16:creationId xmlns:a16="http://schemas.microsoft.com/office/drawing/2014/main" id="{78294D06-C3E0-4CAF-9422-6FEFD7915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0393" y="4799136"/>
            <a:ext cx="420988" cy="22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1200px-Hoffmann-La_Roche_logo.svg.png" descr="1200px-Hoffmann-La_Roche_logo.svg.png">
            <a:extLst>
              <a:ext uri="{FF2B5EF4-FFF2-40B4-BE49-F238E27FC236}">
                <a16:creationId xmlns:a16="http://schemas.microsoft.com/office/drawing/2014/main" id="{316DFB8B-880A-4A9D-9D4E-E966F60DAA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65291" y="4803392"/>
            <a:ext cx="417503" cy="217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sdrt.PNG" descr="sdrt.PNG">
            <a:extLst>
              <a:ext uri="{FF2B5EF4-FFF2-40B4-BE49-F238E27FC236}">
                <a16:creationId xmlns:a16="http://schemas.microsoft.com/office/drawing/2014/main" id="{48174E15-93DD-4A97-AD4C-AF6DFC0C1C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20042" y="5883821"/>
            <a:ext cx="741115" cy="306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Image result for nokia logo type:png">
            <a:extLst>
              <a:ext uri="{FF2B5EF4-FFF2-40B4-BE49-F238E27FC236}">
                <a16:creationId xmlns:a16="http://schemas.microsoft.com/office/drawing/2014/main" id="{01E989D7-ED25-436B-B1B1-96001D412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26" y="5843852"/>
            <a:ext cx="122872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itsubishi logo">
            <a:extLst>
              <a:ext uri="{FF2B5EF4-FFF2-40B4-BE49-F238E27FC236}">
                <a16:creationId xmlns:a16="http://schemas.microsoft.com/office/drawing/2014/main" id="{9CEC14DD-B9DD-4CC6-840E-47ABD20D3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50" y="5863039"/>
            <a:ext cx="443958" cy="44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ross-sector partnerships">
            <a:extLst>
              <a:ext uri="{FF2B5EF4-FFF2-40B4-BE49-F238E27FC236}">
                <a16:creationId xmlns:a16="http://schemas.microsoft.com/office/drawing/2014/main" id="{29DAAB47-2F33-4647-A744-D4446CF3EA88}"/>
              </a:ext>
            </a:extLst>
          </p:cNvPr>
          <p:cNvSpPr txBox="1"/>
          <p:nvPr/>
        </p:nvSpPr>
        <p:spPr>
          <a:xfrm>
            <a:off x="322796" y="483553"/>
            <a:ext cx="3662862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lang="lv-LV" sz="1800">
                <a:latin typeface="Helvetica Light"/>
              </a:rPr>
              <a:t>Politikas īstenošana: LUMIC piemērs</a:t>
            </a:r>
            <a:endParaRPr sz="1800">
              <a:latin typeface="Helvetica Light"/>
            </a:endParaRPr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5D5A7DA8-8358-4D01-8120-7D45F5713C5E}"/>
              </a:ext>
            </a:extLst>
          </p:cNvPr>
          <p:cNvSpPr/>
          <p:nvPr/>
        </p:nvSpPr>
        <p:spPr>
          <a:xfrm>
            <a:off x="19050" y="405872"/>
            <a:ext cx="3187701" cy="1040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6088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D6BFF8-C142-440C-AF8D-22F865148C29}"/>
              </a:ext>
            </a:extLst>
          </p:cNvPr>
          <p:cNvSpPr/>
          <p:nvPr/>
        </p:nvSpPr>
        <p:spPr>
          <a:xfrm>
            <a:off x="8588072" y="1914587"/>
            <a:ext cx="30491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solidFill>
                  <a:schemeClr val="bg1"/>
                </a:solidFill>
                <a:latin typeface="Helvetica Light"/>
              </a:rPr>
              <a:t>VIEDĀS KOKA MĀJAS</a:t>
            </a:r>
          </a:p>
          <a:p>
            <a:endParaRPr lang="lv-LV" dirty="0">
              <a:solidFill>
                <a:schemeClr val="bg1"/>
              </a:solidFill>
              <a:latin typeface="Helvetica Light"/>
            </a:endParaRPr>
          </a:p>
          <a:p>
            <a:r>
              <a:rPr lang="lv-LV" dirty="0">
                <a:solidFill>
                  <a:schemeClr val="bg1"/>
                </a:solidFill>
                <a:latin typeface="Helvetica Light"/>
              </a:rPr>
              <a:t>VĒJA PARKI </a:t>
            </a:r>
          </a:p>
          <a:p>
            <a:endParaRPr lang="lv-LV" dirty="0">
              <a:solidFill>
                <a:schemeClr val="bg1"/>
              </a:solidFill>
              <a:latin typeface="Helvetica Light"/>
            </a:endParaRPr>
          </a:p>
          <a:p>
            <a:r>
              <a:rPr lang="lv-LV" dirty="0">
                <a:solidFill>
                  <a:schemeClr val="bg1"/>
                </a:solidFill>
                <a:latin typeface="Helvetica Light"/>
              </a:rPr>
              <a:t>BIORAFINĒŠANA UN ENERĢĒTIKA </a:t>
            </a:r>
          </a:p>
          <a:p>
            <a:endParaRPr lang="lv-LV" dirty="0">
              <a:solidFill>
                <a:schemeClr val="bg1"/>
              </a:solidFill>
              <a:latin typeface="Helvetica Light"/>
            </a:endParaRPr>
          </a:p>
          <a:p>
            <a:r>
              <a:rPr lang="lv-LV" dirty="0">
                <a:solidFill>
                  <a:schemeClr val="bg1"/>
                </a:solidFill>
                <a:latin typeface="Helvetica Light"/>
              </a:rPr>
              <a:t>IOT / LIETU INTERNETS</a:t>
            </a:r>
          </a:p>
          <a:p>
            <a:endParaRPr lang="lv-LV" dirty="0">
              <a:solidFill>
                <a:schemeClr val="bg1"/>
              </a:solidFill>
              <a:latin typeface="Helvetica Light"/>
            </a:endParaRPr>
          </a:p>
          <a:p>
            <a:r>
              <a:rPr lang="lv-LV" dirty="0">
                <a:solidFill>
                  <a:schemeClr val="bg1"/>
                </a:solidFill>
                <a:latin typeface="Helvetica Light"/>
              </a:rPr>
              <a:t>JAUNĀS TEHNOLOĢIJAS / LIELIE DATI, MĀKSLĪGAIS INTELEKTS, MAŠĪNREDZE</a:t>
            </a:r>
          </a:p>
          <a:p>
            <a:endParaRPr lang="lv-LV" dirty="0">
              <a:solidFill>
                <a:schemeClr val="bg1"/>
              </a:solidFill>
              <a:latin typeface="Helvetica Light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F17BBCB-26BD-485F-97B2-237CEE2CF70A}"/>
              </a:ext>
            </a:extLst>
          </p:cNvPr>
          <p:cNvSpPr/>
          <p:nvPr/>
        </p:nvSpPr>
        <p:spPr>
          <a:xfrm rot="5400000">
            <a:off x="8304680" y="2058785"/>
            <a:ext cx="149759" cy="129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latin typeface="Helvetica Light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1E791C9-D0BE-4FF0-A9A8-1A5B14FF721D}"/>
              </a:ext>
            </a:extLst>
          </p:cNvPr>
          <p:cNvSpPr/>
          <p:nvPr/>
        </p:nvSpPr>
        <p:spPr>
          <a:xfrm rot="5400000">
            <a:off x="8304679" y="2606037"/>
            <a:ext cx="149759" cy="129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latin typeface="Helvetica Ligh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1B0CA1-2534-4C3D-B9CF-AE0BC23D3C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061"/>
          <a:stretch/>
        </p:blipFill>
        <p:spPr>
          <a:xfrm>
            <a:off x="527817" y="1336506"/>
            <a:ext cx="7406526" cy="4184987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A616E6E-81C1-4445-90F9-1491F544C4FD}"/>
              </a:ext>
            </a:extLst>
          </p:cNvPr>
          <p:cNvSpPr/>
          <p:nvPr/>
        </p:nvSpPr>
        <p:spPr>
          <a:xfrm rot="5400000">
            <a:off x="8304680" y="3142898"/>
            <a:ext cx="149759" cy="129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latin typeface="Helvetica Light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4A45A0D5-5A52-4492-9296-0E9FEF830348}"/>
              </a:ext>
            </a:extLst>
          </p:cNvPr>
          <p:cNvSpPr/>
          <p:nvPr/>
        </p:nvSpPr>
        <p:spPr>
          <a:xfrm rot="5400000">
            <a:off x="8304679" y="3970707"/>
            <a:ext cx="149759" cy="129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latin typeface="Helvetica Light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900688C3-9E61-40F2-97C7-726D0A1DF349}"/>
              </a:ext>
            </a:extLst>
          </p:cNvPr>
          <p:cNvSpPr/>
          <p:nvPr/>
        </p:nvSpPr>
        <p:spPr>
          <a:xfrm rot="5400000">
            <a:off x="8304678" y="4515816"/>
            <a:ext cx="149759" cy="129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latin typeface="Helvetica Ligh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664F27-258F-4040-9EFB-21CBB674369A}"/>
              </a:ext>
            </a:extLst>
          </p:cNvPr>
          <p:cNvSpPr/>
          <p:nvPr/>
        </p:nvSpPr>
        <p:spPr>
          <a:xfrm>
            <a:off x="8183057" y="1370407"/>
            <a:ext cx="3859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>
                <a:solidFill>
                  <a:schemeClr val="bg1"/>
                </a:solidFill>
                <a:latin typeface="Helvetica Light"/>
              </a:rPr>
              <a:t>INOVĀCIJAS KOPRADES VIRZIENI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A1E29C-13CE-4EAC-BED3-F0EFF13DC5C4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622524" y="5975154"/>
            <a:ext cx="1632304" cy="423517"/>
          </a:xfrm>
          <a:prstGeom prst="rect">
            <a:avLst/>
          </a:prstGeom>
        </p:spPr>
      </p:pic>
      <p:pic>
        <p:nvPicPr>
          <p:cNvPr id="19" name="object 15">
            <a:extLst>
              <a:ext uri="{FF2B5EF4-FFF2-40B4-BE49-F238E27FC236}">
                <a16:creationId xmlns:a16="http://schemas.microsoft.com/office/drawing/2014/main" id="{67F0967E-963D-459F-AF20-A99C0ECF5D0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74" t="-23944" r="-12817" b="-34271"/>
          <a:stretch>
            <a:fillRect/>
          </a:stretch>
        </p:blipFill>
        <p:spPr bwMode="auto">
          <a:xfrm>
            <a:off x="6231014" y="5849389"/>
            <a:ext cx="1375301" cy="57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SaistÄ«ts attÄls">
            <a:extLst>
              <a:ext uri="{FF2B5EF4-FFF2-40B4-BE49-F238E27FC236}">
                <a16:creationId xmlns:a16="http://schemas.microsoft.com/office/drawing/2014/main" id="{DC5B8C6E-0DDD-46B4-AAFA-BA661F505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87" y="5815611"/>
            <a:ext cx="1513703" cy="7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CD62C6-F551-4B7B-9D7B-241BF4306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490" y="5743384"/>
            <a:ext cx="1651517" cy="54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B9DD80-5D85-43D7-BB3B-728065DCB882}"/>
              </a:ext>
            </a:extLst>
          </p:cNvPr>
          <p:cNvSpPr/>
          <p:nvPr/>
        </p:nvSpPr>
        <p:spPr>
          <a:xfrm>
            <a:off x="527817" y="874122"/>
            <a:ext cx="7406526" cy="400110"/>
          </a:xfrm>
          <a:prstGeom prst="rect">
            <a:avLst/>
          </a:prstGeom>
          <a:solidFill>
            <a:srgbClr val="8A0000">
              <a:alpha val="7215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lv-LV" sz="2000" dirty="0">
                <a:solidFill>
                  <a:schemeClr val="bg1"/>
                </a:solidFill>
                <a:latin typeface="Helvetica Light"/>
              </a:rPr>
              <a:t>IZCILO UZŅĒMUMU FORUMS</a:t>
            </a:r>
          </a:p>
        </p:txBody>
      </p:sp>
      <p:sp>
        <p:nvSpPr>
          <p:cNvPr id="22" name="Cross-sector partnerships">
            <a:extLst>
              <a:ext uri="{FF2B5EF4-FFF2-40B4-BE49-F238E27FC236}">
                <a16:creationId xmlns:a16="http://schemas.microsoft.com/office/drawing/2014/main" id="{E2697A9F-F1BF-4383-956E-22C456010E8E}"/>
              </a:ext>
            </a:extLst>
          </p:cNvPr>
          <p:cNvSpPr txBox="1"/>
          <p:nvPr/>
        </p:nvSpPr>
        <p:spPr>
          <a:xfrm>
            <a:off x="322796" y="483553"/>
            <a:ext cx="3310202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lang="lv-LV" sz="1800">
                <a:latin typeface="Helvetica Light"/>
              </a:rPr>
              <a:t>Politikas īstenošana: IUF piemērs</a:t>
            </a:r>
            <a:endParaRPr sz="1800">
              <a:latin typeface="Helvetica Light"/>
            </a:endParaRPr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DEDC0364-2679-4070-B6A0-FD1EF794E6BA}"/>
              </a:ext>
            </a:extLst>
          </p:cNvPr>
          <p:cNvSpPr/>
          <p:nvPr/>
        </p:nvSpPr>
        <p:spPr>
          <a:xfrm>
            <a:off x="19050" y="405872"/>
            <a:ext cx="3187701" cy="1040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D46AB5-B8CF-445E-913B-8F2C9A903474}"/>
              </a:ext>
            </a:extLst>
          </p:cNvPr>
          <p:cNvSpPr/>
          <p:nvPr/>
        </p:nvSpPr>
        <p:spPr>
          <a:xfrm>
            <a:off x="8118037" y="1336505"/>
            <a:ext cx="3859220" cy="4184987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48590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745</Words>
  <Application>Microsoft Office PowerPoint</Application>
  <PresentationFormat>Widescreen</PresentationFormat>
  <Paragraphs>182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Helvetica</vt:lpstr>
      <vt:lpstr>Helvetica Light</vt:lpstr>
      <vt:lpstr>Helvetica Neue Light</vt:lpstr>
      <vt:lpstr>Helvetica Neue Medium</vt:lpstr>
      <vt:lpstr>Helvetica Neue Thin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Jēkabs Groskaufmanis</dc:creator>
  <cp:lastModifiedBy>Elīna Branta</cp:lastModifiedBy>
  <cp:revision>37</cp:revision>
  <dcterms:created xsi:type="dcterms:W3CDTF">2018-11-29T12:52:32Z</dcterms:created>
  <dcterms:modified xsi:type="dcterms:W3CDTF">2019-02-27T08:57:34Z</dcterms:modified>
</cp:coreProperties>
</file>